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28.xml" ContentType="application/vnd.openxmlformats-officedocument.presentationml.tag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tags/tag29.xml" ContentType="application/vnd.openxmlformats-officedocument.presentationml.tags+xml"/>
  <Override PartName="/ppt/notesSlides/notesSlide1.xml" ContentType="application/vnd.openxmlformats-officedocument.presentationml.notesSlide+xml"/>
  <Override PartName="/ppt/tags/tag30.xml" ContentType="application/vnd.openxmlformats-officedocument.presentationml.tags+xml"/>
  <Override PartName="/ppt/notesSlides/notesSlide2.xml" ContentType="application/vnd.openxmlformats-officedocument.presentationml.notesSlide+xml"/>
  <Override PartName="/ppt/tags/tag31.xml" ContentType="application/vnd.openxmlformats-officedocument.presentationml.tags+xml"/>
  <Override PartName="/ppt/notesSlides/notesSlide3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52"/>
  </p:notesMasterIdLst>
  <p:handoutMasterIdLst>
    <p:handoutMasterId r:id="rId53"/>
  </p:handoutMasterIdLst>
  <p:sldIdLst>
    <p:sldId id="2147140411" r:id="rId5"/>
    <p:sldId id="2147140511" r:id="rId6"/>
    <p:sldId id="2147140425" r:id="rId7"/>
    <p:sldId id="2147140525" r:id="rId8"/>
    <p:sldId id="2147140540" r:id="rId9"/>
    <p:sldId id="2147140484" r:id="rId10"/>
    <p:sldId id="2147140528" r:id="rId11"/>
    <p:sldId id="2147140537" r:id="rId12"/>
    <p:sldId id="2147140529" r:id="rId13"/>
    <p:sldId id="2147140538" r:id="rId14"/>
    <p:sldId id="2147140485" r:id="rId15"/>
    <p:sldId id="2147140506" r:id="rId16"/>
    <p:sldId id="2147140530" r:id="rId17"/>
    <p:sldId id="2147140489" r:id="rId18"/>
    <p:sldId id="2147140497" r:id="rId19"/>
    <p:sldId id="2147140510" r:id="rId20"/>
    <p:sldId id="2147140536" r:id="rId21"/>
    <p:sldId id="2147140490" r:id="rId22"/>
    <p:sldId id="2147140524" r:id="rId23"/>
    <p:sldId id="2147140509" r:id="rId24"/>
    <p:sldId id="2147140513" r:id="rId25"/>
    <p:sldId id="2147140514" r:id="rId26"/>
    <p:sldId id="2147140515" r:id="rId27"/>
    <p:sldId id="2147140533" r:id="rId28"/>
    <p:sldId id="2147140516" r:id="rId29"/>
    <p:sldId id="2147140539" r:id="rId30"/>
    <p:sldId id="2147140448" r:id="rId31"/>
    <p:sldId id="2147140523" r:id="rId32"/>
    <p:sldId id="2147140455" r:id="rId33"/>
    <p:sldId id="2147140479" r:id="rId34"/>
    <p:sldId id="2147140531" r:id="rId35"/>
    <p:sldId id="2147140532" r:id="rId36"/>
    <p:sldId id="2147140534" r:id="rId37"/>
    <p:sldId id="2147140517" r:id="rId38"/>
    <p:sldId id="2147140518" r:id="rId39"/>
    <p:sldId id="2147140520" r:id="rId40"/>
    <p:sldId id="2147140519" r:id="rId41"/>
    <p:sldId id="2147140527" r:id="rId42"/>
    <p:sldId id="2147140526" r:id="rId43"/>
    <p:sldId id="2147140421" r:id="rId44"/>
    <p:sldId id="2147140522" r:id="rId45"/>
    <p:sldId id="2147140423" r:id="rId46"/>
    <p:sldId id="2147140458" r:id="rId47"/>
    <p:sldId id="2147140424" r:id="rId48"/>
    <p:sldId id="2147140450" r:id="rId49"/>
    <p:sldId id="2147140481" r:id="rId50"/>
    <p:sldId id="2147140451" r:id="rId51"/>
  </p:sldIdLst>
  <p:sldSz cx="12192000" cy="6858000"/>
  <p:notesSz cx="6858000" cy="9144000"/>
  <p:custDataLst>
    <p:tags r:id="rId54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95BA906-B677-4ED9-B365-ED690E2CB720}">
          <p14:sldIdLst>
            <p14:sldId id="2147140411"/>
            <p14:sldId id="2147140511"/>
            <p14:sldId id="2147140425"/>
            <p14:sldId id="2147140525"/>
            <p14:sldId id="2147140540"/>
            <p14:sldId id="2147140484"/>
            <p14:sldId id="2147140528"/>
            <p14:sldId id="2147140537"/>
            <p14:sldId id="2147140529"/>
            <p14:sldId id="2147140538"/>
            <p14:sldId id="2147140485"/>
            <p14:sldId id="2147140506"/>
            <p14:sldId id="2147140530"/>
            <p14:sldId id="2147140489"/>
            <p14:sldId id="2147140497"/>
            <p14:sldId id="2147140510"/>
            <p14:sldId id="2147140536"/>
            <p14:sldId id="2147140490"/>
            <p14:sldId id="2147140524"/>
            <p14:sldId id="2147140509"/>
            <p14:sldId id="2147140513"/>
            <p14:sldId id="2147140514"/>
            <p14:sldId id="2147140515"/>
            <p14:sldId id="2147140533"/>
            <p14:sldId id="2147140516"/>
            <p14:sldId id="2147140539"/>
            <p14:sldId id="2147140448"/>
            <p14:sldId id="2147140523"/>
            <p14:sldId id="2147140455"/>
            <p14:sldId id="2147140479"/>
            <p14:sldId id="2147140531"/>
            <p14:sldId id="2147140532"/>
            <p14:sldId id="2147140534"/>
            <p14:sldId id="2147140517"/>
            <p14:sldId id="2147140518"/>
            <p14:sldId id="2147140520"/>
            <p14:sldId id="2147140519"/>
            <p14:sldId id="2147140527"/>
            <p14:sldId id="2147140526"/>
            <p14:sldId id="2147140421"/>
            <p14:sldId id="2147140522"/>
            <p14:sldId id="2147140423"/>
            <p14:sldId id="2147140458"/>
            <p14:sldId id="2147140424"/>
            <p14:sldId id="2147140450"/>
            <p14:sldId id="2147140481"/>
            <p14:sldId id="2147140451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31987442-388A-3D85-9267-9D330398589D}" name="Rose Khattar" initials="RK" userId="S::rose.khattar@e61.in::ee085c25-62bb-45e9-86e9-73cb89e94472" providerId="AD"/>
  <p188:author id="{BF14334D-2C5C-4C65-D5D1-43BCC612F77C}" name="Erin Clarke" initials="" userId="S::erin.clarke@e61.in::cad22c56-d372-48b4-9ec3-18336bd95bf6" providerId="AD"/>
  <p188:author id="{02212BB9-A5CF-D335-3301-776C81AF3ABE}" name="Lachlan Vass" initials="LV" userId="S::lachlan.vass@e61.in::3865f71c-c396-40c5-8390-2fc8d944de27" providerId="AD"/>
  <p188:author id="{5D220AD4-BDDA-9310-4A20-C5A48DC4CD91}" name="Matt Nolan" initials="MN" userId="S::matt.nolan@e61.in::a62ef2e7-69e7-438f-a0a1-6155e204b9f1" providerId="AD"/>
  <p188:author id="{34CD6AE3-4402-C73C-3D6D-D595530990B9}" name="Jack Buckley" initials="JB" userId="S::jack.buckley@e61.in::28ddcf48-0b29-47ef-8181-0ce27c074e2e" providerId="AD"/>
  <p188:author id="{71CA22F3-774C-2056-8AF6-7BA1CB40250A}" name="Sinn, Joshua" initials="SJ" userId="S::joshua.sinn@accenture.com::611c4376-2cbd-4772-b570-fe288a3c2a73" providerId="AD"/>
  <p188:author id="{B00925FF-888A-87C7-8C00-E30A65508C2A}" name="Pelin Akyol" initials="PA" userId="S::pelin.akyol@e61.in::b561ad94-4baf-4f94-8bc3-bdec80a7d598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A7AB"/>
    <a:srgbClr val="004F54"/>
    <a:srgbClr val="2061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429"/>
    <p:restoredTop sz="94605"/>
  </p:normalViewPr>
  <p:slideViewPr>
    <p:cSldViewPr snapToGrid="0">
      <p:cViewPr varScale="1">
        <p:scale>
          <a:sx n="104" d="100"/>
          <a:sy n="104" d="100"/>
        </p:scale>
        <p:origin x="44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8/10/relationships/authors" Target="author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tags" Target="tags/tag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9.sv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3.sv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svg"/><Relationship Id="rId4" Type="http://schemas.openxmlformats.org/officeDocument/2006/relationships/image" Target="../media/image21.svg"/><Relationship Id="rId9" Type="http://schemas.openxmlformats.org/officeDocument/2006/relationships/image" Target="../media/image26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9.sv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3.sv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svg"/><Relationship Id="rId4" Type="http://schemas.openxmlformats.org/officeDocument/2006/relationships/image" Target="../media/image21.svg"/><Relationship Id="rId9" Type="http://schemas.openxmlformats.org/officeDocument/2006/relationships/image" Target="../media/image26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1B86659-DCCE-4AAC-8956-2FC60B610D0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AU"/>
        </a:p>
      </dgm:t>
    </dgm:pt>
    <dgm:pt modelId="{0469B09C-BFAC-4B78-8D01-094A2A78CB51}">
      <dgm:prSet phldrT="[Text]"/>
      <dgm:spPr/>
      <dgm:t>
        <a:bodyPr/>
        <a:lstStyle/>
        <a:p>
          <a:r>
            <a:rPr lang="en-US"/>
            <a:t>Lower lifetime income</a:t>
          </a:r>
          <a:endParaRPr lang="en-AU"/>
        </a:p>
      </dgm:t>
    </dgm:pt>
    <dgm:pt modelId="{F3C67D7C-9251-4B7A-855D-0F9A397BF48A}" type="parTrans" cxnId="{10B3C2A0-14EA-4E32-98E0-6A518B4E202C}">
      <dgm:prSet/>
      <dgm:spPr/>
      <dgm:t>
        <a:bodyPr/>
        <a:lstStyle/>
        <a:p>
          <a:endParaRPr lang="en-AU"/>
        </a:p>
      </dgm:t>
    </dgm:pt>
    <dgm:pt modelId="{B3D9AB8B-3025-43DF-84B0-7499710197E2}" type="sibTrans" cxnId="{10B3C2A0-14EA-4E32-98E0-6A518B4E202C}">
      <dgm:prSet/>
      <dgm:spPr/>
      <dgm:t>
        <a:bodyPr/>
        <a:lstStyle/>
        <a:p>
          <a:endParaRPr lang="en-AU"/>
        </a:p>
      </dgm:t>
    </dgm:pt>
    <dgm:pt modelId="{3050C048-CCF1-4B9E-8BD9-147D273E34BE}">
      <dgm:prSet phldrT="[Text]"/>
      <dgm:spPr/>
      <dgm:t>
        <a:bodyPr/>
        <a:lstStyle/>
        <a:p>
          <a:r>
            <a:rPr lang="en-US"/>
            <a:t>Insufficient liquidity</a:t>
          </a:r>
          <a:endParaRPr lang="en-AU"/>
        </a:p>
      </dgm:t>
    </dgm:pt>
    <dgm:pt modelId="{4A78CED7-A380-491C-B2CE-BEC71DB8E6F9}" type="parTrans" cxnId="{973B2924-961B-4301-A536-9F6BA034D18B}">
      <dgm:prSet/>
      <dgm:spPr/>
      <dgm:t>
        <a:bodyPr/>
        <a:lstStyle/>
        <a:p>
          <a:endParaRPr lang="en-AU"/>
        </a:p>
      </dgm:t>
    </dgm:pt>
    <dgm:pt modelId="{D3E99FE3-3FDC-40E6-9DF2-528329BF9FE9}" type="sibTrans" cxnId="{973B2924-961B-4301-A536-9F6BA034D18B}">
      <dgm:prSet/>
      <dgm:spPr/>
      <dgm:t>
        <a:bodyPr/>
        <a:lstStyle/>
        <a:p>
          <a:endParaRPr lang="en-AU"/>
        </a:p>
      </dgm:t>
    </dgm:pt>
    <dgm:pt modelId="{8ECE1759-E83E-4C51-BB3A-DD492391EF24}">
      <dgm:prSet phldrT="[Text]"/>
      <dgm:spPr/>
      <dgm:t>
        <a:bodyPr/>
        <a:lstStyle/>
        <a:p>
          <a:r>
            <a:rPr lang="en-US"/>
            <a:t>Uncertainty</a:t>
          </a:r>
          <a:endParaRPr lang="en-AU"/>
        </a:p>
      </dgm:t>
    </dgm:pt>
    <dgm:pt modelId="{7CAB2011-231C-4E1D-B9E4-44FAA52584E8}" type="parTrans" cxnId="{1027E007-707A-4DA3-BFE1-307C9422B85A}">
      <dgm:prSet/>
      <dgm:spPr/>
      <dgm:t>
        <a:bodyPr/>
        <a:lstStyle/>
        <a:p>
          <a:endParaRPr lang="en-AU"/>
        </a:p>
      </dgm:t>
    </dgm:pt>
    <dgm:pt modelId="{F5FCE303-BC78-408F-AD80-B385C1FBE422}" type="sibTrans" cxnId="{1027E007-707A-4DA3-BFE1-307C9422B85A}">
      <dgm:prSet/>
      <dgm:spPr/>
      <dgm:t>
        <a:bodyPr/>
        <a:lstStyle/>
        <a:p>
          <a:endParaRPr lang="en-AU"/>
        </a:p>
      </dgm:t>
    </dgm:pt>
    <dgm:pt modelId="{5F8AF88D-E910-44D4-BFF2-891D2E15F60F}">
      <dgm:prSet phldrT="[Text]"/>
      <dgm:spPr>
        <a:solidFill>
          <a:schemeClr val="accent4"/>
        </a:solidFill>
      </dgm:spPr>
      <dgm:t>
        <a:bodyPr/>
        <a:lstStyle/>
        <a:p>
          <a:r>
            <a:rPr lang="en-US"/>
            <a:t>Lower expenses (work related costs)</a:t>
          </a:r>
          <a:endParaRPr lang="en-AU"/>
        </a:p>
      </dgm:t>
    </dgm:pt>
    <dgm:pt modelId="{08CAB302-9CE3-4D99-9DA2-D4677DEB2C23}" type="parTrans" cxnId="{274CA1A3-B210-4805-BB4B-F8920DF8E351}">
      <dgm:prSet/>
      <dgm:spPr/>
      <dgm:t>
        <a:bodyPr/>
        <a:lstStyle/>
        <a:p>
          <a:endParaRPr lang="en-AU"/>
        </a:p>
      </dgm:t>
    </dgm:pt>
    <dgm:pt modelId="{EF57632D-45CD-4D85-97DA-7F2844222182}" type="sibTrans" cxnId="{274CA1A3-B210-4805-BB4B-F8920DF8E351}">
      <dgm:prSet/>
      <dgm:spPr/>
      <dgm:t>
        <a:bodyPr/>
        <a:lstStyle/>
        <a:p>
          <a:endParaRPr lang="en-AU"/>
        </a:p>
      </dgm:t>
    </dgm:pt>
    <dgm:pt modelId="{B2EA364A-D1C8-48A7-93B4-4EA8D661E7DD}" type="pres">
      <dgm:prSet presAssocID="{91B86659-DCCE-4AAC-8956-2FC60B610D0C}" presName="linear" presStyleCnt="0">
        <dgm:presLayoutVars>
          <dgm:dir/>
          <dgm:animLvl val="lvl"/>
          <dgm:resizeHandles val="exact"/>
        </dgm:presLayoutVars>
      </dgm:prSet>
      <dgm:spPr/>
    </dgm:pt>
    <dgm:pt modelId="{D42D3759-BD58-4AF4-BA3D-46542A707B22}" type="pres">
      <dgm:prSet presAssocID="{0469B09C-BFAC-4B78-8D01-094A2A78CB51}" presName="parentLin" presStyleCnt="0"/>
      <dgm:spPr/>
    </dgm:pt>
    <dgm:pt modelId="{994B5136-6593-4462-B285-933B72F6D8C4}" type="pres">
      <dgm:prSet presAssocID="{0469B09C-BFAC-4B78-8D01-094A2A78CB51}" presName="parentLeftMargin" presStyleLbl="node1" presStyleIdx="0" presStyleCnt="4"/>
      <dgm:spPr/>
    </dgm:pt>
    <dgm:pt modelId="{FC1D7D01-17AA-4EAD-A6BA-1D3DCCD8F497}" type="pres">
      <dgm:prSet presAssocID="{0469B09C-BFAC-4B78-8D01-094A2A78CB51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5AA7CF81-01E9-4B2D-A83B-2D47F39A00D7}" type="pres">
      <dgm:prSet presAssocID="{0469B09C-BFAC-4B78-8D01-094A2A78CB51}" presName="negativeSpace" presStyleCnt="0"/>
      <dgm:spPr/>
    </dgm:pt>
    <dgm:pt modelId="{DAE6DB8B-932B-486D-AA17-8218AD866F63}" type="pres">
      <dgm:prSet presAssocID="{0469B09C-BFAC-4B78-8D01-094A2A78CB51}" presName="childText" presStyleLbl="conFgAcc1" presStyleIdx="0" presStyleCnt="4">
        <dgm:presLayoutVars>
          <dgm:bulletEnabled val="1"/>
        </dgm:presLayoutVars>
      </dgm:prSet>
      <dgm:spPr/>
    </dgm:pt>
    <dgm:pt modelId="{457A2F44-AC50-41B9-8715-CA74B0B38BC8}" type="pres">
      <dgm:prSet presAssocID="{B3D9AB8B-3025-43DF-84B0-7499710197E2}" presName="spaceBetweenRectangles" presStyleCnt="0"/>
      <dgm:spPr/>
    </dgm:pt>
    <dgm:pt modelId="{88A62CFB-1583-41E1-A3EC-EDE4FDC5B151}" type="pres">
      <dgm:prSet presAssocID="{3050C048-CCF1-4B9E-8BD9-147D273E34BE}" presName="parentLin" presStyleCnt="0"/>
      <dgm:spPr/>
    </dgm:pt>
    <dgm:pt modelId="{1F71A354-F19A-49C9-AAB1-EC731D57468E}" type="pres">
      <dgm:prSet presAssocID="{3050C048-CCF1-4B9E-8BD9-147D273E34BE}" presName="parentLeftMargin" presStyleLbl="node1" presStyleIdx="0" presStyleCnt="4"/>
      <dgm:spPr/>
    </dgm:pt>
    <dgm:pt modelId="{A316E261-ADA1-4BCD-9FAC-F1C71E8EC68F}" type="pres">
      <dgm:prSet presAssocID="{3050C048-CCF1-4B9E-8BD9-147D273E34BE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FBF57D4F-2D3E-4EC1-A2BE-7AD4AA16B420}" type="pres">
      <dgm:prSet presAssocID="{3050C048-CCF1-4B9E-8BD9-147D273E34BE}" presName="negativeSpace" presStyleCnt="0"/>
      <dgm:spPr/>
    </dgm:pt>
    <dgm:pt modelId="{FC7931F7-A84A-4B6C-B6B2-E47382BA84A5}" type="pres">
      <dgm:prSet presAssocID="{3050C048-CCF1-4B9E-8BD9-147D273E34BE}" presName="childText" presStyleLbl="conFgAcc1" presStyleIdx="1" presStyleCnt="4">
        <dgm:presLayoutVars>
          <dgm:bulletEnabled val="1"/>
        </dgm:presLayoutVars>
      </dgm:prSet>
      <dgm:spPr/>
    </dgm:pt>
    <dgm:pt modelId="{BB8FF018-933E-473D-AB31-99A08B130433}" type="pres">
      <dgm:prSet presAssocID="{D3E99FE3-3FDC-40E6-9DF2-528329BF9FE9}" presName="spaceBetweenRectangles" presStyleCnt="0"/>
      <dgm:spPr/>
    </dgm:pt>
    <dgm:pt modelId="{81F8EEDE-3FE8-4EF3-9CEC-44D5C6E50FF8}" type="pres">
      <dgm:prSet presAssocID="{8ECE1759-E83E-4C51-BB3A-DD492391EF24}" presName="parentLin" presStyleCnt="0"/>
      <dgm:spPr/>
    </dgm:pt>
    <dgm:pt modelId="{E7F52686-20CF-4158-AF0B-BA2C53C134E6}" type="pres">
      <dgm:prSet presAssocID="{8ECE1759-E83E-4C51-BB3A-DD492391EF24}" presName="parentLeftMargin" presStyleLbl="node1" presStyleIdx="1" presStyleCnt="4"/>
      <dgm:spPr/>
    </dgm:pt>
    <dgm:pt modelId="{0E48E7AC-001A-4DFF-8582-0B93BEAEF8D9}" type="pres">
      <dgm:prSet presAssocID="{8ECE1759-E83E-4C51-BB3A-DD492391EF24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83EDA414-46C1-4369-B1D5-3BDCCA145B47}" type="pres">
      <dgm:prSet presAssocID="{8ECE1759-E83E-4C51-BB3A-DD492391EF24}" presName="negativeSpace" presStyleCnt="0"/>
      <dgm:spPr/>
    </dgm:pt>
    <dgm:pt modelId="{92D3FAC1-6FD5-4F3A-BD9E-217934C2619B}" type="pres">
      <dgm:prSet presAssocID="{8ECE1759-E83E-4C51-BB3A-DD492391EF24}" presName="childText" presStyleLbl="conFgAcc1" presStyleIdx="2" presStyleCnt="4">
        <dgm:presLayoutVars>
          <dgm:bulletEnabled val="1"/>
        </dgm:presLayoutVars>
      </dgm:prSet>
      <dgm:spPr/>
    </dgm:pt>
    <dgm:pt modelId="{2268F958-9893-4050-880D-0830309AC329}" type="pres">
      <dgm:prSet presAssocID="{F5FCE303-BC78-408F-AD80-B385C1FBE422}" presName="spaceBetweenRectangles" presStyleCnt="0"/>
      <dgm:spPr/>
    </dgm:pt>
    <dgm:pt modelId="{E71851DA-613E-4C9C-9FCA-CB11A38A426E}" type="pres">
      <dgm:prSet presAssocID="{5F8AF88D-E910-44D4-BFF2-891D2E15F60F}" presName="parentLin" presStyleCnt="0"/>
      <dgm:spPr/>
    </dgm:pt>
    <dgm:pt modelId="{68749C50-B2A3-4B74-A639-8D41542AE981}" type="pres">
      <dgm:prSet presAssocID="{5F8AF88D-E910-44D4-BFF2-891D2E15F60F}" presName="parentLeftMargin" presStyleLbl="node1" presStyleIdx="2" presStyleCnt="4"/>
      <dgm:spPr/>
    </dgm:pt>
    <dgm:pt modelId="{ACC828A0-BD86-40D7-9E61-536014235759}" type="pres">
      <dgm:prSet presAssocID="{5F8AF88D-E910-44D4-BFF2-891D2E15F60F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C24FDE02-B821-48F1-A588-2F1427BCFCE9}" type="pres">
      <dgm:prSet presAssocID="{5F8AF88D-E910-44D4-BFF2-891D2E15F60F}" presName="negativeSpace" presStyleCnt="0"/>
      <dgm:spPr/>
    </dgm:pt>
    <dgm:pt modelId="{ECCDF723-D7C1-41C2-879C-F625502B8F99}" type="pres">
      <dgm:prSet presAssocID="{5F8AF88D-E910-44D4-BFF2-891D2E15F60F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1027E007-707A-4DA3-BFE1-307C9422B85A}" srcId="{91B86659-DCCE-4AAC-8956-2FC60B610D0C}" destId="{8ECE1759-E83E-4C51-BB3A-DD492391EF24}" srcOrd="2" destOrd="0" parTransId="{7CAB2011-231C-4E1D-B9E4-44FAA52584E8}" sibTransId="{F5FCE303-BC78-408F-AD80-B385C1FBE422}"/>
    <dgm:cxn modelId="{87914C1C-EF91-4D2E-9118-79EBE87408D1}" type="presOf" srcId="{3050C048-CCF1-4B9E-8BD9-147D273E34BE}" destId="{A316E261-ADA1-4BCD-9FAC-F1C71E8EC68F}" srcOrd="1" destOrd="0" presId="urn:microsoft.com/office/officeart/2005/8/layout/list1"/>
    <dgm:cxn modelId="{973B2924-961B-4301-A536-9F6BA034D18B}" srcId="{91B86659-DCCE-4AAC-8956-2FC60B610D0C}" destId="{3050C048-CCF1-4B9E-8BD9-147D273E34BE}" srcOrd="1" destOrd="0" parTransId="{4A78CED7-A380-491C-B2CE-BEC71DB8E6F9}" sibTransId="{D3E99FE3-3FDC-40E6-9DF2-528329BF9FE9}"/>
    <dgm:cxn modelId="{3CEAF739-AAC7-4FAC-A6D2-FCD38F6ADDDA}" type="presOf" srcId="{8ECE1759-E83E-4C51-BB3A-DD492391EF24}" destId="{E7F52686-20CF-4158-AF0B-BA2C53C134E6}" srcOrd="0" destOrd="0" presId="urn:microsoft.com/office/officeart/2005/8/layout/list1"/>
    <dgm:cxn modelId="{3A655E42-4DEE-4D7F-B4B0-1237FDB1A0F0}" type="presOf" srcId="{5F8AF88D-E910-44D4-BFF2-891D2E15F60F}" destId="{68749C50-B2A3-4B74-A639-8D41542AE981}" srcOrd="0" destOrd="0" presId="urn:microsoft.com/office/officeart/2005/8/layout/list1"/>
    <dgm:cxn modelId="{D549B56F-20A2-4372-B85F-C915CB88AF24}" type="presOf" srcId="{0469B09C-BFAC-4B78-8D01-094A2A78CB51}" destId="{994B5136-6593-4462-B285-933B72F6D8C4}" srcOrd="0" destOrd="0" presId="urn:microsoft.com/office/officeart/2005/8/layout/list1"/>
    <dgm:cxn modelId="{DD683972-2F91-460B-B066-E56D899C0E44}" type="presOf" srcId="{3050C048-CCF1-4B9E-8BD9-147D273E34BE}" destId="{1F71A354-F19A-49C9-AAB1-EC731D57468E}" srcOrd="0" destOrd="0" presId="urn:microsoft.com/office/officeart/2005/8/layout/list1"/>
    <dgm:cxn modelId="{2F175376-A9F6-4285-B757-D1C426E10A04}" type="presOf" srcId="{8ECE1759-E83E-4C51-BB3A-DD492391EF24}" destId="{0E48E7AC-001A-4DFF-8582-0B93BEAEF8D9}" srcOrd="1" destOrd="0" presId="urn:microsoft.com/office/officeart/2005/8/layout/list1"/>
    <dgm:cxn modelId="{F1EDFB78-5E89-472F-AD25-B9ED24308AA0}" type="presOf" srcId="{5F8AF88D-E910-44D4-BFF2-891D2E15F60F}" destId="{ACC828A0-BD86-40D7-9E61-536014235759}" srcOrd="1" destOrd="0" presId="urn:microsoft.com/office/officeart/2005/8/layout/list1"/>
    <dgm:cxn modelId="{10B3C2A0-14EA-4E32-98E0-6A518B4E202C}" srcId="{91B86659-DCCE-4AAC-8956-2FC60B610D0C}" destId="{0469B09C-BFAC-4B78-8D01-094A2A78CB51}" srcOrd="0" destOrd="0" parTransId="{F3C67D7C-9251-4B7A-855D-0F9A397BF48A}" sibTransId="{B3D9AB8B-3025-43DF-84B0-7499710197E2}"/>
    <dgm:cxn modelId="{274CA1A3-B210-4805-BB4B-F8920DF8E351}" srcId="{91B86659-DCCE-4AAC-8956-2FC60B610D0C}" destId="{5F8AF88D-E910-44D4-BFF2-891D2E15F60F}" srcOrd="3" destOrd="0" parTransId="{08CAB302-9CE3-4D99-9DA2-D4677DEB2C23}" sibTransId="{EF57632D-45CD-4D85-97DA-7F2844222182}"/>
    <dgm:cxn modelId="{1923BCA4-4F67-49F8-BB3A-41A5A47D0874}" type="presOf" srcId="{91B86659-DCCE-4AAC-8956-2FC60B610D0C}" destId="{B2EA364A-D1C8-48A7-93B4-4EA8D661E7DD}" srcOrd="0" destOrd="0" presId="urn:microsoft.com/office/officeart/2005/8/layout/list1"/>
    <dgm:cxn modelId="{E5E076E0-2025-4ACF-83AB-54972E631FC5}" type="presOf" srcId="{0469B09C-BFAC-4B78-8D01-094A2A78CB51}" destId="{FC1D7D01-17AA-4EAD-A6BA-1D3DCCD8F497}" srcOrd="1" destOrd="0" presId="urn:microsoft.com/office/officeart/2005/8/layout/list1"/>
    <dgm:cxn modelId="{F55BE421-5ECE-443E-B318-B170EB8F290D}" type="presParOf" srcId="{B2EA364A-D1C8-48A7-93B4-4EA8D661E7DD}" destId="{D42D3759-BD58-4AF4-BA3D-46542A707B22}" srcOrd="0" destOrd="0" presId="urn:microsoft.com/office/officeart/2005/8/layout/list1"/>
    <dgm:cxn modelId="{FCA1E6AA-61FD-4C98-9833-2AC6E6AE3456}" type="presParOf" srcId="{D42D3759-BD58-4AF4-BA3D-46542A707B22}" destId="{994B5136-6593-4462-B285-933B72F6D8C4}" srcOrd="0" destOrd="0" presId="urn:microsoft.com/office/officeart/2005/8/layout/list1"/>
    <dgm:cxn modelId="{E1A40302-5C99-4BD8-87D4-BDD721C20926}" type="presParOf" srcId="{D42D3759-BD58-4AF4-BA3D-46542A707B22}" destId="{FC1D7D01-17AA-4EAD-A6BA-1D3DCCD8F497}" srcOrd="1" destOrd="0" presId="urn:microsoft.com/office/officeart/2005/8/layout/list1"/>
    <dgm:cxn modelId="{7994E4AA-F43B-4AB6-96CA-311D5E5D89AA}" type="presParOf" srcId="{B2EA364A-D1C8-48A7-93B4-4EA8D661E7DD}" destId="{5AA7CF81-01E9-4B2D-A83B-2D47F39A00D7}" srcOrd="1" destOrd="0" presId="urn:microsoft.com/office/officeart/2005/8/layout/list1"/>
    <dgm:cxn modelId="{1E12B5B8-2265-4F85-A950-FCD81C15F402}" type="presParOf" srcId="{B2EA364A-D1C8-48A7-93B4-4EA8D661E7DD}" destId="{DAE6DB8B-932B-486D-AA17-8218AD866F63}" srcOrd="2" destOrd="0" presId="urn:microsoft.com/office/officeart/2005/8/layout/list1"/>
    <dgm:cxn modelId="{B3D37286-5C0C-4783-A03F-9E639D282D8C}" type="presParOf" srcId="{B2EA364A-D1C8-48A7-93B4-4EA8D661E7DD}" destId="{457A2F44-AC50-41B9-8715-CA74B0B38BC8}" srcOrd="3" destOrd="0" presId="urn:microsoft.com/office/officeart/2005/8/layout/list1"/>
    <dgm:cxn modelId="{C5A6B848-F88F-4DFF-BBBF-CF3074098CFB}" type="presParOf" srcId="{B2EA364A-D1C8-48A7-93B4-4EA8D661E7DD}" destId="{88A62CFB-1583-41E1-A3EC-EDE4FDC5B151}" srcOrd="4" destOrd="0" presId="urn:microsoft.com/office/officeart/2005/8/layout/list1"/>
    <dgm:cxn modelId="{D4BF4679-EABF-4857-878A-7CEACE1AE6B7}" type="presParOf" srcId="{88A62CFB-1583-41E1-A3EC-EDE4FDC5B151}" destId="{1F71A354-F19A-49C9-AAB1-EC731D57468E}" srcOrd="0" destOrd="0" presId="urn:microsoft.com/office/officeart/2005/8/layout/list1"/>
    <dgm:cxn modelId="{A0A378DF-7225-4F04-80FF-9A6650920624}" type="presParOf" srcId="{88A62CFB-1583-41E1-A3EC-EDE4FDC5B151}" destId="{A316E261-ADA1-4BCD-9FAC-F1C71E8EC68F}" srcOrd="1" destOrd="0" presId="urn:microsoft.com/office/officeart/2005/8/layout/list1"/>
    <dgm:cxn modelId="{6DA290FD-37FB-46AA-814A-9C6ABED0CF9B}" type="presParOf" srcId="{B2EA364A-D1C8-48A7-93B4-4EA8D661E7DD}" destId="{FBF57D4F-2D3E-4EC1-A2BE-7AD4AA16B420}" srcOrd="5" destOrd="0" presId="urn:microsoft.com/office/officeart/2005/8/layout/list1"/>
    <dgm:cxn modelId="{2522DB50-E714-4683-9151-D9749CF7F042}" type="presParOf" srcId="{B2EA364A-D1C8-48A7-93B4-4EA8D661E7DD}" destId="{FC7931F7-A84A-4B6C-B6B2-E47382BA84A5}" srcOrd="6" destOrd="0" presId="urn:microsoft.com/office/officeart/2005/8/layout/list1"/>
    <dgm:cxn modelId="{3D6BC7C9-822A-4DFE-80C7-18AD7A7B07E8}" type="presParOf" srcId="{B2EA364A-D1C8-48A7-93B4-4EA8D661E7DD}" destId="{BB8FF018-933E-473D-AB31-99A08B130433}" srcOrd="7" destOrd="0" presId="urn:microsoft.com/office/officeart/2005/8/layout/list1"/>
    <dgm:cxn modelId="{2D8C27A6-9DC3-4029-AB8B-EB95868E65FC}" type="presParOf" srcId="{B2EA364A-D1C8-48A7-93B4-4EA8D661E7DD}" destId="{81F8EEDE-3FE8-4EF3-9CEC-44D5C6E50FF8}" srcOrd="8" destOrd="0" presId="urn:microsoft.com/office/officeart/2005/8/layout/list1"/>
    <dgm:cxn modelId="{C787EDBD-2948-4559-B2A8-476DC5CFDA90}" type="presParOf" srcId="{81F8EEDE-3FE8-4EF3-9CEC-44D5C6E50FF8}" destId="{E7F52686-20CF-4158-AF0B-BA2C53C134E6}" srcOrd="0" destOrd="0" presId="urn:microsoft.com/office/officeart/2005/8/layout/list1"/>
    <dgm:cxn modelId="{604CC6DA-5D19-413A-A84C-D9C2D7EFE556}" type="presParOf" srcId="{81F8EEDE-3FE8-4EF3-9CEC-44D5C6E50FF8}" destId="{0E48E7AC-001A-4DFF-8582-0B93BEAEF8D9}" srcOrd="1" destOrd="0" presId="urn:microsoft.com/office/officeart/2005/8/layout/list1"/>
    <dgm:cxn modelId="{22229265-F607-4667-ADEE-60E83112ED77}" type="presParOf" srcId="{B2EA364A-D1C8-48A7-93B4-4EA8D661E7DD}" destId="{83EDA414-46C1-4369-B1D5-3BDCCA145B47}" srcOrd="9" destOrd="0" presId="urn:microsoft.com/office/officeart/2005/8/layout/list1"/>
    <dgm:cxn modelId="{FF60C683-9191-4426-A968-8D099AC08101}" type="presParOf" srcId="{B2EA364A-D1C8-48A7-93B4-4EA8D661E7DD}" destId="{92D3FAC1-6FD5-4F3A-BD9E-217934C2619B}" srcOrd="10" destOrd="0" presId="urn:microsoft.com/office/officeart/2005/8/layout/list1"/>
    <dgm:cxn modelId="{FB6DAFF2-14D3-4FA8-8BE0-55FE81C568D9}" type="presParOf" srcId="{B2EA364A-D1C8-48A7-93B4-4EA8D661E7DD}" destId="{2268F958-9893-4050-880D-0830309AC329}" srcOrd="11" destOrd="0" presId="urn:microsoft.com/office/officeart/2005/8/layout/list1"/>
    <dgm:cxn modelId="{5C7399AF-ABD8-451E-B8BC-4CFCB8135D08}" type="presParOf" srcId="{B2EA364A-D1C8-48A7-93B4-4EA8D661E7DD}" destId="{E71851DA-613E-4C9C-9FCA-CB11A38A426E}" srcOrd="12" destOrd="0" presId="urn:microsoft.com/office/officeart/2005/8/layout/list1"/>
    <dgm:cxn modelId="{73BCB9E0-AB76-4550-9DD0-13F91AA4D0D4}" type="presParOf" srcId="{E71851DA-613E-4C9C-9FCA-CB11A38A426E}" destId="{68749C50-B2A3-4B74-A639-8D41542AE981}" srcOrd="0" destOrd="0" presId="urn:microsoft.com/office/officeart/2005/8/layout/list1"/>
    <dgm:cxn modelId="{B407208E-F386-4674-BEDF-57593ADADF23}" type="presParOf" srcId="{E71851DA-613E-4C9C-9FCA-CB11A38A426E}" destId="{ACC828A0-BD86-40D7-9E61-536014235759}" srcOrd="1" destOrd="0" presId="urn:microsoft.com/office/officeart/2005/8/layout/list1"/>
    <dgm:cxn modelId="{6E40B911-2094-4673-B6C3-AC3A66D4B7BE}" type="presParOf" srcId="{B2EA364A-D1C8-48A7-93B4-4EA8D661E7DD}" destId="{C24FDE02-B821-48F1-A588-2F1427BCFCE9}" srcOrd="13" destOrd="0" presId="urn:microsoft.com/office/officeart/2005/8/layout/list1"/>
    <dgm:cxn modelId="{0610DAE7-850E-48E9-9129-352849CB84B9}" type="presParOf" srcId="{B2EA364A-D1C8-48A7-93B4-4EA8D661E7DD}" destId="{ECCDF723-D7C1-41C2-879C-F625502B8F99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0CBD56D-15FC-488E-9BB0-7153C98A44FD}" type="doc">
      <dgm:prSet loTypeId="urn:microsoft.com/office/officeart/2009/layout/CirclePictureHierarchy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AU"/>
        </a:p>
      </dgm:t>
    </dgm:pt>
    <dgm:pt modelId="{9DA88695-658A-4464-8CBF-7B2238377EE3}">
      <dgm:prSet phldrT="[Text]"/>
      <dgm:spPr/>
      <dgm:t>
        <a:bodyPr/>
        <a:lstStyle/>
        <a:p>
          <a:r>
            <a:rPr lang="en-US"/>
            <a:t>Job loss</a:t>
          </a:r>
          <a:endParaRPr lang="en-AU"/>
        </a:p>
      </dgm:t>
    </dgm:pt>
    <dgm:pt modelId="{E0FD3DA9-1F37-453D-9B6B-D3F46A578C6A}" type="parTrans" cxnId="{6EEABC8D-B820-4CB1-AF4D-6527DDED962A}">
      <dgm:prSet/>
      <dgm:spPr/>
      <dgm:t>
        <a:bodyPr/>
        <a:lstStyle/>
        <a:p>
          <a:endParaRPr lang="en-AU"/>
        </a:p>
      </dgm:t>
    </dgm:pt>
    <dgm:pt modelId="{C2594D75-9F36-4C9A-8CD8-C4DD677DCB33}" type="sibTrans" cxnId="{6EEABC8D-B820-4CB1-AF4D-6527DDED962A}">
      <dgm:prSet/>
      <dgm:spPr/>
      <dgm:t>
        <a:bodyPr/>
        <a:lstStyle/>
        <a:p>
          <a:endParaRPr lang="en-AU"/>
        </a:p>
      </dgm:t>
    </dgm:pt>
    <dgm:pt modelId="{F951A0BD-6477-45F0-A0C3-9D2062E54824}">
      <dgm:prSet phldrT="[Text]"/>
      <dgm:spPr/>
      <dgm:t>
        <a:bodyPr/>
        <a:lstStyle/>
        <a:p>
          <a:r>
            <a:rPr lang="en-US"/>
            <a:t>Benefit application</a:t>
          </a:r>
          <a:endParaRPr lang="en-AU"/>
        </a:p>
      </dgm:t>
    </dgm:pt>
    <dgm:pt modelId="{6CC3D62B-CC52-4110-AD1C-A932A60243F4}" type="parTrans" cxnId="{26F972F4-8860-4163-A2FB-A688E8F306B7}">
      <dgm:prSet/>
      <dgm:spPr/>
      <dgm:t>
        <a:bodyPr/>
        <a:lstStyle/>
        <a:p>
          <a:endParaRPr lang="en-AU"/>
        </a:p>
      </dgm:t>
    </dgm:pt>
    <dgm:pt modelId="{3703EB83-E135-479F-A9AC-3470FF05781A}" type="sibTrans" cxnId="{26F972F4-8860-4163-A2FB-A688E8F306B7}">
      <dgm:prSet/>
      <dgm:spPr/>
      <dgm:t>
        <a:bodyPr/>
        <a:lstStyle/>
        <a:p>
          <a:endParaRPr lang="en-AU"/>
        </a:p>
      </dgm:t>
    </dgm:pt>
    <dgm:pt modelId="{B7A6EC37-B0A8-4929-A93C-352EE9B75DEF}">
      <dgm:prSet phldrT="[Text]"/>
      <dgm:spPr/>
      <dgm:t>
        <a:bodyPr/>
        <a:lstStyle/>
        <a:p>
          <a:r>
            <a:rPr lang="en-US"/>
            <a:t>Approval</a:t>
          </a:r>
          <a:endParaRPr lang="en-AU"/>
        </a:p>
      </dgm:t>
    </dgm:pt>
    <dgm:pt modelId="{5E2322E7-8561-4B92-9E38-43DC4624BAF1}" type="parTrans" cxnId="{7E14CAEA-2C86-46FA-91E6-C3D7B7F24716}">
      <dgm:prSet/>
      <dgm:spPr/>
      <dgm:t>
        <a:bodyPr/>
        <a:lstStyle/>
        <a:p>
          <a:endParaRPr lang="en-AU"/>
        </a:p>
      </dgm:t>
    </dgm:pt>
    <dgm:pt modelId="{0C1F0E1E-C281-4A8F-97F8-E816E068E942}" type="sibTrans" cxnId="{7E14CAEA-2C86-46FA-91E6-C3D7B7F24716}">
      <dgm:prSet/>
      <dgm:spPr/>
      <dgm:t>
        <a:bodyPr/>
        <a:lstStyle/>
        <a:p>
          <a:endParaRPr lang="en-AU"/>
        </a:p>
      </dgm:t>
    </dgm:pt>
    <dgm:pt modelId="{8E00B3D9-7438-4416-B605-A6731831956F}">
      <dgm:prSet phldrT="[Text]"/>
      <dgm:spPr/>
      <dgm:t>
        <a:bodyPr/>
        <a:lstStyle/>
        <a:p>
          <a:r>
            <a:rPr lang="en-US"/>
            <a:t>Non-receipt</a:t>
          </a:r>
          <a:endParaRPr lang="en-AU"/>
        </a:p>
      </dgm:t>
    </dgm:pt>
    <dgm:pt modelId="{ACEE7473-DFDF-47AC-8628-03E738EA80AF}" type="parTrans" cxnId="{2370B39D-3AF0-42C7-B4E0-467E70EC3F2A}">
      <dgm:prSet/>
      <dgm:spPr/>
      <dgm:t>
        <a:bodyPr/>
        <a:lstStyle/>
        <a:p>
          <a:endParaRPr lang="en-AU"/>
        </a:p>
      </dgm:t>
    </dgm:pt>
    <dgm:pt modelId="{4E919960-6A6F-4AA9-8627-B495D3C89882}" type="sibTrans" cxnId="{2370B39D-3AF0-42C7-B4E0-467E70EC3F2A}">
      <dgm:prSet/>
      <dgm:spPr/>
      <dgm:t>
        <a:bodyPr/>
        <a:lstStyle/>
        <a:p>
          <a:endParaRPr lang="en-AU"/>
        </a:p>
      </dgm:t>
    </dgm:pt>
    <dgm:pt modelId="{97643B9F-466E-496F-BD9B-9634E164FC1A}">
      <dgm:prSet phldrT="[Text]"/>
      <dgm:spPr/>
      <dgm:t>
        <a:bodyPr/>
        <a:lstStyle/>
        <a:p>
          <a:r>
            <a:rPr lang="en-US"/>
            <a:t>No application</a:t>
          </a:r>
          <a:endParaRPr lang="en-AU"/>
        </a:p>
      </dgm:t>
    </dgm:pt>
    <dgm:pt modelId="{D7B4AEC1-D097-4EC5-9CCC-09676C9B8C33}" type="parTrans" cxnId="{35E99128-988B-476B-BB0A-B185E2777EB4}">
      <dgm:prSet/>
      <dgm:spPr/>
      <dgm:t>
        <a:bodyPr/>
        <a:lstStyle/>
        <a:p>
          <a:endParaRPr lang="en-AU"/>
        </a:p>
      </dgm:t>
    </dgm:pt>
    <dgm:pt modelId="{CB653BC3-261B-4AF6-B995-199EBC93F01C}" type="sibTrans" cxnId="{35E99128-988B-476B-BB0A-B185E2777EB4}">
      <dgm:prSet/>
      <dgm:spPr/>
      <dgm:t>
        <a:bodyPr/>
        <a:lstStyle/>
        <a:p>
          <a:endParaRPr lang="en-AU"/>
        </a:p>
      </dgm:t>
    </dgm:pt>
    <dgm:pt modelId="{497AB8E9-01C9-4BC1-A436-3B42ADEBBA8D}">
      <dgm:prSet phldrT="[Text]"/>
      <dgm:spPr/>
      <dgm:t>
        <a:bodyPr/>
        <a:lstStyle/>
        <a:p>
          <a:r>
            <a:rPr lang="en-US"/>
            <a:t>Non-receipt</a:t>
          </a:r>
          <a:endParaRPr lang="en-AU"/>
        </a:p>
      </dgm:t>
    </dgm:pt>
    <dgm:pt modelId="{6186A53C-6D8F-4AED-90D9-8A228D640825}" type="parTrans" cxnId="{56AB8584-14FE-4384-8023-998330515248}">
      <dgm:prSet/>
      <dgm:spPr/>
      <dgm:t>
        <a:bodyPr/>
        <a:lstStyle/>
        <a:p>
          <a:endParaRPr lang="en-AU"/>
        </a:p>
      </dgm:t>
    </dgm:pt>
    <dgm:pt modelId="{441E3650-8A5C-4999-A7E0-389E405C24A1}" type="sibTrans" cxnId="{56AB8584-14FE-4384-8023-998330515248}">
      <dgm:prSet/>
      <dgm:spPr/>
      <dgm:t>
        <a:bodyPr/>
        <a:lstStyle/>
        <a:p>
          <a:endParaRPr lang="en-AU"/>
        </a:p>
      </dgm:t>
    </dgm:pt>
    <dgm:pt modelId="{CAF7CE16-7C55-471F-B04A-29C067A1ED8E}" type="pres">
      <dgm:prSet presAssocID="{70CBD56D-15FC-488E-9BB0-7153C98A44FD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FC956CAA-30BD-4BBB-B111-202EE30FFDF3}" type="pres">
      <dgm:prSet presAssocID="{9DA88695-658A-4464-8CBF-7B2238377EE3}" presName="hierRoot1" presStyleCnt="0"/>
      <dgm:spPr/>
    </dgm:pt>
    <dgm:pt modelId="{79A137D9-26DB-41CB-9FFA-65B7AADE75C4}" type="pres">
      <dgm:prSet presAssocID="{9DA88695-658A-4464-8CBF-7B2238377EE3}" presName="composite" presStyleCnt="0"/>
      <dgm:spPr/>
    </dgm:pt>
    <dgm:pt modelId="{9382D173-BBD8-468A-BFD6-2F412E15A3AA}" type="pres">
      <dgm:prSet presAssocID="{9DA88695-658A-4464-8CBF-7B2238377EE3}" presName="image" presStyleLbl="node0" presStyleIdx="0" presStyleCnt="1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riefcase with solid fill"/>
        </a:ext>
      </dgm:extLst>
    </dgm:pt>
    <dgm:pt modelId="{C137704F-E2BD-488C-BD6C-01ECD6EA4795}" type="pres">
      <dgm:prSet presAssocID="{9DA88695-658A-4464-8CBF-7B2238377EE3}" presName="text" presStyleLbl="revTx" presStyleIdx="0" presStyleCnt="6">
        <dgm:presLayoutVars>
          <dgm:chPref val="3"/>
        </dgm:presLayoutVars>
      </dgm:prSet>
      <dgm:spPr/>
    </dgm:pt>
    <dgm:pt modelId="{A572DCDE-606B-4849-9126-4DEE0F9C968C}" type="pres">
      <dgm:prSet presAssocID="{9DA88695-658A-4464-8CBF-7B2238377EE3}" presName="hierChild2" presStyleCnt="0"/>
      <dgm:spPr/>
    </dgm:pt>
    <dgm:pt modelId="{02715925-9C71-4F75-8C25-2DEC4F1EFB34}" type="pres">
      <dgm:prSet presAssocID="{6CC3D62B-CC52-4110-AD1C-A932A60243F4}" presName="Name10" presStyleLbl="parChTrans1D2" presStyleIdx="0" presStyleCnt="2"/>
      <dgm:spPr/>
    </dgm:pt>
    <dgm:pt modelId="{BAF11527-51C4-457D-8EBA-410BAA8E9906}" type="pres">
      <dgm:prSet presAssocID="{F951A0BD-6477-45F0-A0C3-9D2062E54824}" presName="hierRoot2" presStyleCnt="0"/>
      <dgm:spPr/>
    </dgm:pt>
    <dgm:pt modelId="{60572029-0AB9-4A1A-99D8-08A895A8569C}" type="pres">
      <dgm:prSet presAssocID="{F951A0BD-6477-45F0-A0C3-9D2062E54824}" presName="composite2" presStyleCnt="0"/>
      <dgm:spPr/>
    </dgm:pt>
    <dgm:pt modelId="{2985AD6C-B8E7-47EF-8A4B-2D1492695B74}" type="pres">
      <dgm:prSet presAssocID="{F951A0BD-6477-45F0-A0C3-9D2062E54824}" presName="image2" presStyleLbl="node2" presStyleIdx="0" presStyleCnt="2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Open envelope with solid fill"/>
        </a:ext>
      </dgm:extLst>
    </dgm:pt>
    <dgm:pt modelId="{242A5515-3D65-48CF-99E9-1F9B1F7AFE81}" type="pres">
      <dgm:prSet presAssocID="{F951A0BD-6477-45F0-A0C3-9D2062E54824}" presName="text2" presStyleLbl="revTx" presStyleIdx="1" presStyleCnt="6">
        <dgm:presLayoutVars>
          <dgm:chPref val="3"/>
        </dgm:presLayoutVars>
      </dgm:prSet>
      <dgm:spPr/>
    </dgm:pt>
    <dgm:pt modelId="{B651A5CD-74CF-4964-BF38-B067F0512214}" type="pres">
      <dgm:prSet presAssocID="{F951A0BD-6477-45F0-A0C3-9D2062E54824}" presName="hierChild3" presStyleCnt="0"/>
      <dgm:spPr/>
    </dgm:pt>
    <dgm:pt modelId="{F88B3CCF-B388-4F61-9E01-A68E98586F67}" type="pres">
      <dgm:prSet presAssocID="{5E2322E7-8561-4B92-9E38-43DC4624BAF1}" presName="Name17" presStyleLbl="parChTrans1D3" presStyleIdx="0" presStyleCnt="3"/>
      <dgm:spPr/>
    </dgm:pt>
    <dgm:pt modelId="{23A984AB-60C0-4F51-9845-B1546934DA4F}" type="pres">
      <dgm:prSet presAssocID="{B7A6EC37-B0A8-4929-A93C-352EE9B75DEF}" presName="hierRoot3" presStyleCnt="0"/>
      <dgm:spPr/>
    </dgm:pt>
    <dgm:pt modelId="{6AC1D22A-72FF-41D8-B6AC-276A1476E342}" type="pres">
      <dgm:prSet presAssocID="{B7A6EC37-B0A8-4929-A93C-352EE9B75DEF}" presName="composite3" presStyleCnt="0"/>
      <dgm:spPr/>
    </dgm:pt>
    <dgm:pt modelId="{B0687140-AE12-4B89-A5EA-7B6A47FD2A95}" type="pres">
      <dgm:prSet presAssocID="{B7A6EC37-B0A8-4929-A93C-352EE9B75DEF}" presName="image3" presStyleLbl="node3" presStyleIdx="0" presStyleCnt="3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oney with solid fill"/>
        </a:ext>
      </dgm:extLst>
    </dgm:pt>
    <dgm:pt modelId="{B3379969-EDFE-4B50-A755-0A082A8392E0}" type="pres">
      <dgm:prSet presAssocID="{B7A6EC37-B0A8-4929-A93C-352EE9B75DEF}" presName="text3" presStyleLbl="revTx" presStyleIdx="2" presStyleCnt="6">
        <dgm:presLayoutVars>
          <dgm:chPref val="3"/>
        </dgm:presLayoutVars>
      </dgm:prSet>
      <dgm:spPr/>
    </dgm:pt>
    <dgm:pt modelId="{276AEDA7-A395-4D72-9F33-95CAA230BC94}" type="pres">
      <dgm:prSet presAssocID="{B7A6EC37-B0A8-4929-A93C-352EE9B75DEF}" presName="hierChild4" presStyleCnt="0"/>
      <dgm:spPr/>
    </dgm:pt>
    <dgm:pt modelId="{72A59A19-3BC4-44C1-B2E3-115BC37C6AE4}" type="pres">
      <dgm:prSet presAssocID="{ACEE7473-DFDF-47AC-8628-03E738EA80AF}" presName="Name17" presStyleLbl="parChTrans1D3" presStyleIdx="1" presStyleCnt="3"/>
      <dgm:spPr/>
    </dgm:pt>
    <dgm:pt modelId="{85986EBA-6CE9-48E0-B8F6-041C3D616484}" type="pres">
      <dgm:prSet presAssocID="{8E00B3D9-7438-4416-B605-A6731831956F}" presName="hierRoot3" presStyleCnt="0"/>
      <dgm:spPr/>
    </dgm:pt>
    <dgm:pt modelId="{4F1E8447-A514-4C39-9C32-C4FFD4E48CB0}" type="pres">
      <dgm:prSet presAssocID="{8E00B3D9-7438-4416-B605-A6731831956F}" presName="composite3" presStyleCnt="0"/>
      <dgm:spPr/>
    </dgm:pt>
    <dgm:pt modelId="{E4D31C95-6140-4F3B-BA05-7081C03CBC56}" type="pres">
      <dgm:prSet presAssocID="{8E00B3D9-7438-4416-B605-A6731831956F}" presName="image3" presStyleLbl="node3" presStyleIdx="1" presStyleCnt="3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No Touch with solid fill"/>
        </a:ext>
      </dgm:extLst>
    </dgm:pt>
    <dgm:pt modelId="{85332435-8F2B-4260-95A7-90B2362DB440}" type="pres">
      <dgm:prSet presAssocID="{8E00B3D9-7438-4416-B605-A6731831956F}" presName="text3" presStyleLbl="revTx" presStyleIdx="3" presStyleCnt="6">
        <dgm:presLayoutVars>
          <dgm:chPref val="3"/>
        </dgm:presLayoutVars>
      </dgm:prSet>
      <dgm:spPr/>
    </dgm:pt>
    <dgm:pt modelId="{0BDC3C0B-A47A-4F60-A179-68399FDC52BD}" type="pres">
      <dgm:prSet presAssocID="{8E00B3D9-7438-4416-B605-A6731831956F}" presName="hierChild4" presStyleCnt="0"/>
      <dgm:spPr/>
    </dgm:pt>
    <dgm:pt modelId="{A0997A57-BEB3-4A72-ADE4-EB65E96CE0E8}" type="pres">
      <dgm:prSet presAssocID="{D7B4AEC1-D097-4EC5-9CCC-09676C9B8C33}" presName="Name10" presStyleLbl="parChTrans1D2" presStyleIdx="1" presStyleCnt="2"/>
      <dgm:spPr/>
    </dgm:pt>
    <dgm:pt modelId="{5F565F61-11B0-4306-85E7-882161B83B53}" type="pres">
      <dgm:prSet presAssocID="{97643B9F-466E-496F-BD9B-9634E164FC1A}" presName="hierRoot2" presStyleCnt="0"/>
      <dgm:spPr/>
    </dgm:pt>
    <dgm:pt modelId="{1A3371EB-2649-4676-B359-3DC5DF25FC3C}" type="pres">
      <dgm:prSet presAssocID="{97643B9F-466E-496F-BD9B-9634E164FC1A}" presName="composite2" presStyleCnt="0"/>
      <dgm:spPr/>
    </dgm:pt>
    <dgm:pt modelId="{5BB384AC-1844-4761-952C-FB5B3D2854FC}" type="pres">
      <dgm:prSet presAssocID="{97643B9F-466E-496F-BD9B-9634E164FC1A}" presName="image2" presStyleLbl="node2" presStyleIdx="1" presStyleCnt="2"/>
      <dgm:spPr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lose with solid fill"/>
        </a:ext>
      </dgm:extLst>
    </dgm:pt>
    <dgm:pt modelId="{DDAADD88-6CFD-48AF-A6B4-1F0FA87D7331}" type="pres">
      <dgm:prSet presAssocID="{97643B9F-466E-496F-BD9B-9634E164FC1A}" presName="text2" presStyleLbl="revTx" presStyleIdx="4" presStyleCnt="6">
        <dgm:presLayoutVars>
          <dgm:chPref val="3"/>
        </dgm:presLayoutVars>
      </dgm:prSet>
      <dgm:spPr/>
    </dgm:pt>
    <dgm:pt modelId="{766A39BB-6983-49D1-BBB3-25A087917063}" type="pres">
      <dgm:prSet presAssocID="{97643B9F-466E-496F-BD9B-9634E164FC1A}" presName="hierChild3" presStyleCnt="0"/>
      <dgm:spPr/>
    </dgm:pt>
    <dgm:pt modelId="{DDE5E588-A7FB-41B8-BC4D-73C12BADC8B6}" type="pres">
      <dgm:prSet presAssocID="{6186A53C-6D8F-4AED-90D9-8A228D640825}" presName="Name17" presStyleLbl="parChTrans1D3" presStyleIdx="2" presStyleCnt="3"/>
      <dgm:spPr/>
    </dgm:pt>
    <dgm:pt modelId="{2E5EA3BA-A703-4035-9512-54AD460F4FE2}" type="pres">
      <dgm:prSet presAssocID="{497AB8E9-01C9-4BC1-A436-3B42ADEBBA8D}" presName="hierRoot3" presStyleCnt="0"/>
      <dgm:spPr/>
    </dgm:pt>
    <dgm:pt modelId="{D39104D6-9A44-42FB-B125-14A5B4A7EB03}" type="pres">
      <dgm:prSet presAssocID="{497AB8E9-01C9-4BC1-A436-3B42ADEBBA8D}" presName="composite3" presStyleCnt="0"/>
      <dgm:spPr/>
    </dgm:pt>
    <dgm:pt modelId="{DA6DB704-8B19-4C1B-9DA7-2110D0673C46}" type="pres">
      <dgm:prSet presAssocID="{497AB8E9-01C9-4BC1-A436-3B42ADEBBA8D}" presName="image3" presStyleLbl="node3" presStyleIdx="2" presStyleCnt="3"/>
      <dgm:spPr>
        <a:blipFill>
          <a:blip xmlns:r="http://schemas.openxmlformats.org/officeDocument/2006/relationships"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iggy Bank with solid fill"/>
        </a:ext>
      </dgm:extLst>
    </dgm:pt>
    <dgm:pt modelId="{89849198-524D-4405-BB51-62A270D3D57D}" type="pres">
      <dgm:prSet presAssocID="{497AB8E9-01C9-4BC1-A436-3B42ADEBBA8D}" presName="text3" presStyleLbl="revTx" presStyleIdx="5" presStyleCnt="6">
        <dgm:presLayoutVars>
          <dgm:chPref val="3"/>
        </dgm:presLayoutVars>
      </dgm:prSet>
      <dgm:spPr/>
    </dgm:pt>
    <dgm:pt modelId="{60B47227-6A71-4667-B7DD-D69E908BE6D3}" type="pres">
      <dgm:prSet presAssocID="{497AB8E9-01C9-4BC1-A436-3B42ADEBBA8D}" presName="hierChild4" presStyleCnt="0"/>
      <dgm:spPr/>
    </dgm:pt>
  </dgm:ptLst>
  <dgm:cxnLst>
    <dgm:cxn modelId="{C7316E18-6396-4458-B5E5-6FD42DB8F663}" type="presOf" srcId="{D7B4AEC1-D097-4EC5-9CCC-09676C9B8C33}" destId="{A0997A57-BEB3-4A72-ADE4-EB65E96CE0E8}" srcOrd="0" destOrd="0" presId="urn:microsoft.com/office/officeart/2009/layout/CirclePictureHierarchy"/>
    <dgm:cxn modelId="{3F1C2925-3A4B-44A0-BE9A-441D95E15D5C}" type="presOf" srcId="{6CC3D62B-CC52-4110-AD1C-A932A60243F4}" destId="{02715925-9C71-4F75-8C25-2DEC4F1EFB34}" srcOrd="0" destOrd="0" presId="urn:microsoft.com/office/officeart/2009/layout/CirclePictureHierarchy"/>
    <dgm:cxn modelId="{CA928C28-DC52-429C-A79E-F9A0EFB8C6E2}" type="presOf" srcId="{9DA88695-658A-4464-8CBF-7B2238377EE3}" destId="{C137704F-E2BD-488C-BD6C-01ECD6EA4795}" srcOrd="0" destOrd="0" presId="urn:microsoft.com/office/officeart/2009/layout/CirclePictureHierarchy"/>
    <dgm:cxn modelId="{35E99128-988B-476B-BB0A-B185E2777EB4}" srcId="{9DA88695-658A-4464-8CBF-7B2238377EE3}" destId="{97643B9F-466E-496F-BD9B-9634E164FC1A}" srcOrd="1" destOrd="0" parTransId="{D7B4AEC1-D097-4EC5-9CCC-09676C9B8C33}" sibTransId="{CB653BC3-261B-4AF6-B995-199EBC93F01C}"/>
    <dgm:cxn modelId="{2F8D1A5C-93F9-49AF-B7E4-B8C4BCA0A99D}" type="presOf" srcId="{F951A0BD-6477-45F0-A0C3-9D2062E54824}" destId="{242A5515-3D65-48CF-99E9-1F9B1F7AFE81}" srcOrd="0" destOrd="0" presId="urn:microsoft.com/office/officeart/2009/layout/CirclePictureHierarchy"/>
    <dgm:cxn modelId="{BA6D7046-41AD-4FA2-B20E-B9409BC664F9}" type="presOf" srcId="{97643B9F-466E-496F-BD9B-9634E164FC1A}" destId="{DDAADD88-6CFD-48AF-A6B4-1F0FA87D7331}" srcOrd="0" destOrd="0" presId="urn:microsoft.com/office/officeart/2009/layout/CirclePictureHierarchy"/>
    <dgm:cxn modelId="{FD6A014A-48E4-4390-BC09-70B79F7018A9}" type="presOf" srcId="{B7A6EC37-B0A8-4929-A93C-352EE9B75DEF}" destId="{B3379969-EDFE-4B50-A755-0A082A8392E0}" srcOrd="0" destOrd="0" presId="urn:microsoft.com/office/officeart/2009/layout/CirclePictureHierarchy"/>
    <dgm:cxn modelId="{E890FF6F-FB13-4832-9496-05B655A76874}" type="presOf" srcId="{6186A53C-6D8F-4AED-90D9-8A228D640825}" destId="{DDE5E588-A7FB-41B8-BC4D-73C12BADC8B6}" srcOrd="0" destOrd="0" presId="urn:microsoft.com/office/officeart/2009/layout/CirclePictureHierarchy"/>
    <dgm:cxn modelId="{519A0F78-8E01-433F-ADC1-747101EB2806}" type="presOf" srcId="{5E2322E7-8561-4B92-9E38-43DC4624BAF1}" destId="{F88B3CCF-B388-4F61-9E01-A68E98586F67}" srcOrd="0" destOrd="0" presId="urn:microsoft.com/office/officeart/2009/layout/CirclePictureHierarchy"/>
    <dgm:cxn modelId="{D9D3BE79-D6DE-47B9-96CF-126AC3B7EB59}" type="presOf" srcId="{70CBD56D-15FC-488E-9BB0-7153C98A44FD}" destId="{CAF7CE16-7C55-471F-B04A-29C067A1ED8E}" srcOrd="0" destOrd="0" presId="urn:microsoft.com/office/officeart/2009/layout/CirclePictureHierarchy"/>
    <dgm:cxn modelId="{56AB8584-14FE-4384-8023-998330515248}" srcId="{97643B9F-466E-496F-BD9B-9634E164FC1A}" destId="{497AB8E9-01C9-4BC1-A436-3B42ADEBBA8D}" srcOrd="0" destOrd="0" parTransId="{6186A53C-6D8F-4AED-90D9-8A228D640825}" sibTransId="{441E3650-8A5C-4999-A7E0-389E405C24A1}"/>
    <dgm:cxn modelId="{6EEABC8D-B820-4CB1-AF4D-6527DDED962A}" srcId="{70CBD56D-15FC-488E-9BB0-7153C98A44FD}" destId="{9DA88695-658A-4464-8CBF-7B2238377EE3}" srcOrd="0" destOrd="0" parTransId="{E0FD3DA9-1F37-453D-9B6B-D3F46A578C6A}" sibTransId="{C2594D75-9F36-4C9A-8CD8-C4DD677DCB33}"/>
    <dgm:cxn modelId="{2370B39D-3AF0-42C7-B4E0-467E70EC3F2A}" srcId="{F951A0BD-6477-45F0-A0C3-9D2062E54824}" destId="{8E00B3D9-7438-4416-B605-A6731831956F}" srcOrd="1" destOrd="0" parTransId="{ACEE7473-DFDF-47AC-8628-03E738EA80AF}" sibTransId="{4E919960-6A6F-4AA9-8627-B495D3C89882}"/>
    <dgm:cxn modelId="{2B6629C9-AB51-4E51-A746-BC712DF5EFA7}" type="presOf" srcId="{ACEE7473-DFDF-47AC-8628-03E738EA80AF}" destId="{72A59A19-3BC4-44C1-B2E3-115BC37C6AE4}" srcOrd="0" destOrd="0" presId="urn:microsoft.com/office/officeart/2009/layout/CirclePictureHierarchy"/>
    <dgm:cxn modelId="{E9744EDB-DA59-4638-8BE9-DE762AB364EF}" type="presOf" srcId="{8E00B3D9-7438-4416-B605-A6731831956F}" destId="{85332435-8F2B-4260-95A7-90B2362DB440}" srcOrd="0" destOrd="0" presId="urn:microsoft.com/office/officeart/2009/layout/CirclePictureHierarchy"/>
    <dgm:cxn modelId="{7E14CAEA-2C86-46FA-91E6-C3D7B7F24716}" srcId="{F951A0BD-6477-45F0-A0C3-9D2062E54824}" destId="{B7A6EC37-B0A8-4929-A93C-352EE9B75DEF}" srcOrd="0" destOrd="0" parTransId="{5E2322E7-8561-4B92-9E38-43DC4624BAF1}" sibTransId="{0C1F0E1E-C281-4A8F-97F8-E816E068E942}"/>
    <dgm:cxn modelId="{E67E31F4-69F7-4AF3-B294-298F08BD1324}" type="presOf" srcId="{497AB8E9-01C9-4BC1-A436-3B42ADEBBA8D}" destId="{89849198-524D-4405-BB51-62A270D3D57D}" srcOrd="0" destOrd="0" presId="urn:microsoft.com/office/officeart/2009/layout/CirclePictureHierarchy"/>
    <dgm:cxn modelId="{26F972F4-8860-4163-A2FB-A688E8F306B7}" srcId="{9DA88695-658A-4464-8CBF-7B2238377EE3}" destId="{F951A0BD-6477-45F0-A0C3-9D2062E54824}" srcOrd="0" destOrd="0" parTransId="{6CC3D62B-CC52-4110-AD1C-A932A60243F4}" sibTransId="{3703EB83-E135-479F-A9AC-3470FF05781A}"/>
    <dgm:cxn modelId="{CF59192F-095C-4191-A90D-3BA654F0BBEC}" type="presParOf" srcId="{CAF7CE16-7C55-471F-B04A-29C067A1ED8E}" destId="{FC956CAA-30BD-4BBB-B111-202EE30FFDF3}" srcOrd="0" destOrd="0" presId="urn:microsoft.com/office/officeart/2009/layout/CirclePictureHierarchy"/>
    <dgm:cxn modelId="{87B5AC33-BD79-4D23-AB7C-A027C1A3F1E1}" type="presParOf" srcId="{FC956CAA-30BD-4BBB-B111-202EE30FFDF3}" destId="{79A137D9-26DB-41CB-9FFA-65B7AADE75C4}" srcOrd="0" destOrd="0" presId="urn:microsoft.com/office/officeart/2009/layout/CirclePictureHierarchy"/>
    <dgm:cxn modelId="{07E35AAE-0153-4EF0-BBDC-1AA668305918}" type="presParOf" srcId="{79A137D9-26DB-41CB-9FFA-65B7AADE75C4}" destId="{9382D173-BBD8-468A-BFD6-2F412E15A3AA}" srcOrd="0" destOrd="0" presId="urn:microsoft.com/office/officeart/2009/layout/CirclePictureHierarchy"/>
    <dgm:cxn modelId="{FFCD063F-E636-4CFE-A982-6227756057F2}" type="presParOf" srcId="{79A137D9-26DB-41CB-9FFA-65B7AADE75C4}" destId="{C137704F-E2BD-488C-BD6C-01ECD6EA4795}" srcOrd="1" destOrd="0" presId="urn:microsoft.com/office/officeart/2009/layout/CirclePictureHierarchy"/>
    <dgm:cxn modelId="{CFE650F9-F2D8-4195-9AD2-C1BFAF1F4F38}" type="presParOf" srcId="{FC956CAA-30BD-4BBB-B111-202EE30FFDF3}" destId="{A572DCDE-606B-4849-9126-4DEE0F9C968C}" srcOrd="1" destOrd="0" presId="urn:microsoft.com/office/officeart/2009/layout/CirclePictureHierarchy"/>
    <dgm:cxn modelId="{B82AE747-5678-4856-A1F7-561E4453FC61}" type="presParOf" srcId="{A572DCDE-606B-4849-9126-4DEE0F9C968C}" destId="{02715925-9C71-4F75-8C25-2DEC4F1EFB34}" srcOrd="0" destOrd="0" presId="urn:microsoft.com/office/officeart/2009/layout/CirclePictureHierarchy"/>
    <dgm:cxn modelId="{8DEF0AAE-4447-418A-A58F-9D8942627BF1}" type="presParOf" srcId="{A572DCDE-606B-4849-9126-4DEE0F9C968C}" destId="{BAF11527-51C4-457D-8EBA-410BAA8E9906}" srcOrd="1" destOrd="0" presId="urn:microsoft.com/office/officeart/2009/layout/CirclePictureHierarchy"/>
    <dgm:cxn modelId="{96191F28-6D7F-4E08-A9E1-4AA3DC8A9BA6}" type="presParOf" srcId="{BAF11527-51C4-457D-8EBA-410BAA8E9906}" destId="{60572029-0AB9-4A1A-99D8-08A895A8569C}" srcOrd="0" destOrd="0" presId="urn:microsoft.com/office/officeart/2009/layout/CirclePictureHierarchy"/>
    <dgm:cxn modelId="{69676C80-ECE7-4D67-B4FD-608384CC3CFF}" type="presParOf" srcId="{60572029-0AB9-4A1A-99D8-08A895A8569C}" destId="{2985AD6C-B8E7-47EF-8A4B-2D1492695B74}" srcOrd="0" destOrd="0" presId="urn:microsoft.com/office/officeart/2009/layout/CirclePictureHierarchy"/>
    <dgm:cxn modelId="{6610C271-EA97-4BBE-93B5-15168A9E0301}" type="presParOf" srcId="{60572029-0AB9-4A1A-99D8-08A895A8569C}" destId="{242A5515-3D65-48CF-99E9-1F9B1F7AFE81}" srcOrd="1" destOrd="0" presId="urn:microsoft.com/office/officeart/2009/layout/CirclePictureHierarchy"/>
    <dgm:cxn modelId="{5BB356BE-661E-457C-9D26-347BB8106E3E}" type="presParOf" srcId="{BAF11527-51C4-457D-8EBA-410BAA8E9906}" destId="{B651A5CD-74CF-4964-BF38-B067F0512214}" srcOrd="1" destOrd="0" presId="urn:microsoft.com/office/officeart/2009/layout/CirclePictureHierarchy"/>
    <dgm:cxn modelId="{C847DA3C-2563-4DB9-B692-782FC8F5F818}" type="presParOf" srcId="{B651A5CD-74CF-4964-BF38-B067F0512214}" destId="{F88B3CCF-B388-4F61-9E01-A68E98586F67}" srcOrd="0" destOrd="0" presId="urn:microsoft.com/office/officeart/2009/layout/CirclePictureHierarchy"/>
    <dgm:cxn modelId="{901017CD-4B20-4CDD-A05E-A30C71AE4FBF}" type="presParOf" srcId="{B651A5CD-74CF-4964-BF38-B067F0512214}" destId="{23A984AB-60C0-4F51-9845-B1546934DA4F}" srcOrd="1" destOrd="0" presId="urn:microsoft.com/office/officeart/2009/layout/CirclePictureHierarchy"/>
    <dgm:cxn modelId="{BB48E468-1C39-47F2-AF56-3D1931BEE2DD}" type="presParOf" srcId="{23A984AB-60C0-4F51-9845-B1546934DA4F}" destId="{6AC1D22A-72FF-41D8-B6AC-276A1476E342}" srcOrd="0" destOrd="0" presId="urn:microsoft.com/office/officeart/2009/layout/CirclePictureHierarchy"/>
    <dgm:cxn modelId="{32EC2BC7-9428-4743-838D-8E27215DDDB4}" type="presParOf" srcId="{6AC1D22A-72FF-41D8-B6AC-276A1476E342}" destId="{B0687140-AE12-4B89-A5EA-7B6A47FD2A95}" srcOrd="0" destOrd="0" presId="urn:microsoft.com/office/officeart/2009/layout/CirclePictureHierarchy"/>
    <dgm:cxn modelId="{A76467F2-0F2C-4794-988F-4BA05EECFFD1}" type="presParOf" srcId="{6AC1D22A-72FF-41D8-B6AC-276A1476E342}" destId="{B3379969-EDFE-4B50-A755-0A082A8392E0}" srcOrd="1" destOrd="0" presId="urn:microsoft.com/office/officeart/2009/layout/CirclePictureHierarchy"/>
    <dgm:cxn modelId="{BBBE5A26-F0D6-4011-989F-8C92A97E5789}" type="presParOf" srcId="{23A984AB-60C0-4F51-9845-B1546934DA4F}" destId="{276AEDA7-A395-4D72-9F33-95CAA230BC94}" srcOrd="1" destOrd="0" presId="urn:microsoft.com/office/officeart/2009/layout/CirclePictureHierarchy"/>
    <dgm:cxn modelId="{23F0D575-4E73-4292-AA06-BEB488B3288A}" type="presParOf" srcId="{B651A5CD-74CF-4964-BF38-B067F0512214}" destId="{72A59A19-3BC4-44C1-B2E3-115BC37C6AE4}" srcOrd="2" destOrd="0" presId="urn:microsoft.com/office/officeart/2009/layout/CirclePictureHierarchy"/>
    <dgm:cxn modelId="{C9AB23D1-F815-46E0-A212-B519A1E2D6D2}" type="presParOf" srcId="{B651A5CD-74CF-4964-BF38-B067F0512214}" destId="{85986EBA-6CE9-48E0-B8F6-041C3D616484}" srcOrd="3" destOrd="0" presId="urn:microsoft.com/office/officeart/2009/layout/CirclePictureHierarchy"/>
    <dgm:cxn modelId="{36128340-D059-4E5C-B0A3-E305AFCF9AE9}" type="presParOf" srcId="{85986EBA-6CE9-48E0-B8F6-041C3D616484}" destId="{4F1E8447-A514-4C39-9C32-C4FFD4E48CB0}" srcOrd="0" destOrd="0" presId="urn:microsoft.com/office/officeart/2009/layout/CirclePictureHierarchy"/>
    <dgm:cxn modelId="{B2520628-533B-46F7-80B1-56C31DF5ED34}" type="presParOf" srcId="{4F1E8447-A514-4C39-9C32-C4FFD4E48CB0}" destId="{E4D31C95-6140-4F3B-BA05-7081C03CBC56}" srcOrd="0" destOrd="0" presId="urn:microsoft.com/office/officeart/2009/layout/CirclePictureHierarchy"/>
    <dgm:cxn modelId="{A689E3A2-DC51-4353-834B-BCA085EB977E}" type="presParOf" srcId="{4F1E8447-A514-4C39-9C32-C4FFD4E48CB0}" destId="{85332435-8F2B-4260-95A7-90B2362DB440}" srcOrd="1" destOrd="0" presId="urn:microsoft.com/office/officeart/2009/layout/CirclePictureHierarchy"/>
    <dgm:cxn modelId="{66C3F020-8E37-47F9-8CB1-9DCC1091EB19}" type="presParOf" srcId="{85986EBA-6CE9-48E0-B8F6-041C3D616484}" destId="{0BDC3C0B-A47A-4F60-A179-68399FDC52BD}" srcOrd="1" destOrd="0" presId="urn:microsoft.com/office/officeart/2009/layout/CirclePictureHierarchy"/>
    <dgm:cxn modelId="{9C1915FD-C7EB-4390-ADA7-8E0B78C2B230}" type="presParOf" srcId="{A572DCDE-606B-4849-9126-4DEE0F9C968C}" destId="{A0997A57-BEB3-4A72-ADE4-EB65E96CE0E8}" srcOrd="2" destOrd="0" presId="urn:microsoft.com/office/officeart/2009/layout/CirclePictureHierarchy"/>
    <dgm:cxn modelId="{A926A7E5-E041-4C92-9B73-1D190FD06806}" type="presParOf" srcId="{A572DCDE-606B-4849-9126-4DEE0F9C968C}" destId="{5F565F61-11B0-4306-85E7-882161B83B53}" srcOrd="3" destOrd="0" presId="urn:microsoft.com/office/officeart/2009/layout/CirclePictureHierarchy"/>
    <dgm:cxn modelId="{A6BC43F3-386F-41AB-82B7-3520435C8C76}" type="presParOf" srcId="{5F565F61-11B0-4306-85E7-882161B83B53}" destId="{1A3371EB-2649-4676-B359-3DC5DF25FC3C}" srcOrd="0" destOrd="0" presId="urn:microsoft.com/office/officeart/2009/layout/CirclePictureHierarchy"/>
    <dgm:cxn modelId="{F3973741-9F3A-48C4-8715-7F879280B96E}" type="presParOf" srcId="{1A3371EB-2649-4676-B359-3DC5DF25FC3C}" destId="{5BB384AC-1844-4761-952C-FB5B3D2854FC}" srcOrd="0" destOrd="0" presId="urn:microsoft.com/office/officeart/2009/layout/CirclePictureHierarchy"/>
    <dgm:cxn modelId="{9D92F688-73D1-4569-942E-C4D8D4313948}" type="presParOf" srcId="{1A3371EB-2649-4676-B359-3DC5DF25FC3C}" destId="{DDAADD88-6CFD-48AF-A6B4-1F0FA87D7331}" srcOrd="1" destOrd="0" presId="urn:microsoft.com/office/officeart/2009/layout/CirclePictureHierarchy"/>
    <dgm:cxn modelId="{5659C6A2-8C19-4486-B063-3D959D589461}" type="presParOf" srcId="{5F565F61-11B0-4306-85E7-882161B83B53}" destId="{766A39BB-6983-49D1-BBB3-25A087917063}" srcOrd="1" destOrd="0" presId="urn:microsoft.com/office/officeart/2009/layout/CirclePictureHierarchy"/>
    <dgm:cxn modelId="{06917165-454B-4A17-B5B7-D89863F23FFF}" type="presParOf" srcId="{766A39BB-6983-49D1-BBB3-25A087917063}" destId="{DDE5E588-A7FB-41B8-BC4D-73C12BADC8B6}" srcOrd="0" destOrd="0" presId="urn:microsoft.com/office/officeart/2009/layout/CirclePictureHierarchy"/>
    <dgm:cxn modelId="{F9B25374-B263-4D48-8BD8-50A0E798FAD6}" type="presParOf" srcId="{766A39BB-6983-49D1-BBB3-25A087917063}" destId="{2E5EA3BA-A703-4035-9512-54AD460F4FE2}" srcOrd="1" destOrd="0" presId="urn:microsoft.com/office/officeart/2009/layout/CirclePictureHierarchy"/>
    <dgm:cxn modelId="{6CD3FBF4-B344-4B54-9E3F-B03F215DD66C}" type="presParOf" srcId="{2E5EA3BA-A703-4035-9512-54AD460F4FE2}" destId="{D39104D6-9A44-42FB-B125-14A5B4A7EB03}" srcOrd="0" destOrd="0" presId="urn:microsoft.com/office/officeart/2009/layout/CirclePictureHierarchy"/>
    <dgm:cxn modelId="{A7FD1105-0AF2-47F7-8146-4876AC3A8D85}" type="presParOf" srcId="{D39104D6-9A44-42FB-B125-14A5B4A7EB03}" destId="{DA6DB704-8B19-4C1B-9DA7-2110D0673C46}" srcOrd="0" destOrd="0" presId="urn:microsoft.com/office/officeart/2009/layout/CirclePictureHierarchy"/>
    <dgm:cxn modelId="{158030C3-7B14-460E-93FB-25A5D27D7A09}" type="presParOf" srcId="{D39104D6-9A44-42FB-B125-14A5B4A7EB03}" destId="{89849198-524D-4405-BB51-62A270D3D57D}" srcOrd="1" destOrd="0" presId="urn:microsoft.com/office/officeart/2009/layout/CirclePictureHierarchy"/>
    <dgm:cxn modelId="{A9E54CD2-ACD0-40DC-9FC1-002366A739F9}" type="presParOf" srcId="{2E5EA3BA-A703-4035-9512-54AD460F4FE2}" destId="{60B47227-6A71-4667-B7DD-D69E908BE6D3}" srcOrd="1" destOrd="0" presId="urn:microsoft.com/office/officeart/2009/layout/CirclePictureHierarchy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1B86659-DCCE-4AAC-8956-2FC60B610D0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AU"/>
        </a:p>
      </dgm:t>
    </dgm:pt>
    <dgm:pt modelId="{0469B09C-BFAC-4B78-8D01-094A2A78CB51}">
      <dgm:prSet phldrT="[Text]"/>
      <dgm:spPr/>
      <dgm:t>
        <a:bodyPr/>
        <a:lstStyle/>
        <a:p>
          <a:r>
            <a:rPr lang="en-US"/>
            <a:t>Lower lifetime income</a:t>
          </a:r>
          <a:endParaRPr lang="en-AU"/>
        </a:p>
      </dgm:t>
    </dgm:pt>
    <dgm:pt modelId="{F3C67D7C-9251-4B7A-855D-0F9A397BF48A}" type="parTrans" cxnId="{10B3C2A0-14EA-4E32-98E0-6A518B4E202C}">
      <dgm:prSet/>
      <dgm:spPr/>
      <dgm:t>
        <a:bodyPr/>
        <a:lstStyle/>
        <a:p>
          <a:endParaRPr lang="en-AU"/>
        </a:p>
      </dgm:t>
    </dgm:pt>
    <dgm:pt modelId="{B3D9AB8B-3025-43DF-84B0-7499710197E2}" type="sibTrans" cxnId="{10B3C2A0-14EA-4E32-98E0-6A518B4E202C}">
      <dgm:prSet/>
      <dgm:spPr/>
      <dgm:t>
        <a:bodyPr/>
        <a:lstStyle/>
        <a:p>
          <a:endParaRPr lang="en-AU"/>
        </a:p>
      </dgm:t>
    </dgm:pt>
    <dgm:pt modelId="{3050C048-CCF1-4B9E-8BD9-147D273E34BE}">
      <dgm:prSet phldrT="[Text]"/>
      <dgm:spPr/>
      <dgm:t>
        <a:bodyPr/>
        <a:lstStyle/>
        <a:p>
          <a:r>
            <a:rPr lang="en-US"/>
            <a:t>Insufficient liquidity</a:t>
          </a:r>
          <a:endParaRPr lang="en-AU"/>
        </a:p>
      </dgm:t>
    </dgm:pt>
    <dgm:pt modelId="{4A78CED7-A380-491C-B2CE-BEC71DB8E6F9}" type="parTrans" cxnId="{973B2924-961B-4301-A536-9F6BA034D18B}">
      <dgm:prSet/>
      <dgm:spPr/>
      <dgm:t>
        <a:bodyPr/>
        <a:lstStyle/>
        <a:p>
          <a:endParaRPr lang="en-AU"/>
        </a:p>
      </dgm:t>
    </dgm:pt>
    <dgm:pt modelId="{D3E99FE3-3FDC-40E6-9DF2-528329BF9FE9}" type="sibTrans" cxnId="{973B2924-961B-4301-A536-9F6BA034D18B}">
      <dgm:prSet/>
      <dgm:spPr/>
      <dgm:t>
        <a:bodyPr/>
        <a:lstStyle/>
        <a:p>
          <a:endParaRPr lang="en-AU"/>
        </a:p>
      </dgm:t>
    </dgm:pt>
    <dgm:pt modelId="{8ECE1759-E83E-4C51-BB3A-DD492391EF24}">
      <dgm:prSet phldrT="[Text]"/>
      <dgm:spPr/>
      <dgm:t>
        <a:bodyPr/>
        <a:lstStyle/>
        <a:p>
          <a:r>
            <a:rPr lang="en-US"/>
            <a:t>Uncertainty</a:t>
          </a:r>
          <a:endParaRPr lang="en-AU"/>
        </a:p>
      </dgm:t>
    </dgm:pt>
    <dgm:pt modelId="{7CAB2011-231C-4E1D-B9E4-44FAA52584E8}" type="parTrans" cxnId="{1027E007-707A-4DA3-BFE1-307C9422B85A}">
      <dgm:prSet/>
      <dgm:spPr/>
      <dgm:t>
        <a:bodyPr/>
        <a:lstStyle/>
        <a:p>
          <a:endParaRPr lang="en-AU"/>
        </a:p>
      </dgm:t>
    </dgm:pt>
    <dgm:pt modelId="{F5FCE303-BC78-408F-AD80-B385C1FBE422}" type="sibTrans" cxnId="{1027E007-707A-4DA3-BFE1-307C9422B85A}">
      <dgm:prSet/>
      <dgm:spPr/>
      <dgm:t>
        <a:bodyPr/>
        <a:lstStyle/>
        <a:p>
          <a:endParaRPr lang="en-AU"/>
        </a:p>
      </dgm:t>
    </dgm:pt>
    <dgm:pt modelId="{5F8AF88D-E910-44D4-BFF2-891D2E15F60F}">
      <dgm:prSet phldrT="[Text]"/>
      <dgm:spPr>
        <a:solidFill>
          <a:schemeClr val="accent4"/>
        </a:solidFill>
      </dgm:spPr>
      <dgm:t>
        <a:bodyPr/>
        <a:lstStyle/>
        <a:p>
          <a:r>
            <a:rPr lang="en-US"/>
            <a:t>Lower expenses (work related costs)</a:t>
          </a:r>
          <a:endParaRPr lang="en-AU"/>
        </a:p>
      </dgm:t>
    </dgm:pt>
    <dgm:pt modelId="{08CAB302-9CE3-4D99-9DA2-D4677DEB2C23}" type="parTrans" cxnId="{274CA1A3-B210-4805-BB4B-F8920DF8E351}">
      <dgm:prSet/>
      <dgm:spPr/>
      <dgm:t>
        <a:bodyPr/>
        <a:lstStyle/>
        <a:p>
          <a:endParaRPr lang="en-AU"/>
        </a:p>
      </dgm:t>
    </dgm:pt>
    <dgm:pt modelId="{EF57632D-45CD-4D85-97DA-7F2844222182}" type="sibTrans" cxnId="{274CA1A3-B210-4805-BB4B-F8920DF8E351}">
      <dgm:prSet/>
      <dgm:spPr/>
      <dgm:t>
        <a:bodyPr/>
        <a:lstStyle/>
        <a:p>
          <a:endParaRPr lang="en-AU"/>
        </a:p>
      </dgm:t>
    </dgm:pt>
    <dgm:pt modelId="{B2EA364A-D1C8-48A7-93B4-4EA8D661E7DD}" type="pres">
      <dgm:prSet presAssocID="{91B86659-DCCE-4AAC-8956-2FC60B610D0C}" presName="linear" presStyleCnt="0">
        <dgm:presLayoutVars>
          <dgm:dir/>
          <dgm:animLvl val="lvl"/>
          <dgm:resizeHandles val="exact"/>
        </dgm:presLayoutVars>
      </dgm:prSet>
      <dgm:spPr/>
    </dgm:pt>
    <dgm:pt modelId="{D42D3759-BD58-4AF4-BA3D-46542A707B22}" type="pres">
      <dgm:prSet presAssocID="{0469B09C-BFAC-4B78-8D01-094A2A78CB51}" presName="parentLin" presStyleCnt="0"/>
      <dgm:spPr/>
    </dgm:pt>
    <dgm:pt modelId="{994B5136-6593-4462-B285-933B72F6D8C4}" type="pres">
      <dgm:prSet presAssocID="{0469B09C-BFAC-4B78-8D01-094A2A78CB51}" presName="parentLeftMargin" presStyleLbl="node1" presStyleIdx="0" presStyleCnt="4"/>
      <dgm:spPr/>
    </dgm:pt>
    <dgm:pt modelId="{FC1D7D01-17AA-4EAD-A6BA-1D3DCCD8F497}" type="pres">
      <dgm:prSet presAssocID="{0469B09C-BFAC-4B78-8D01-094A2A78CB51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5AA7CF81-01E9-4B2D-A83B-2D47F39A00D7}" type="pres">
      <dgm:prSet presAssocID="{0469B09C-BFAC-4B78-8D01-094A2A78CB51}" presName="negativeSpace" presStyleCnt="0"/>
      <dgm:spPr/>
    </dgm:pt>
    <dgm:pt modelId="{DAE6DB8B-932B-486D-AA17-8218AD866F63}" type="pres">
      <dgm:prSet presAssocID="{0469B09C-BFAC-4B78-8D01-094A2A78CB51}" presName="childText" presStyleLbl="conFgAcc1" presStyleIdx="0" presStyleCnt="4">
        <dgm:presLayoutVars>
          <dgm:bulletEnabled val="1"/>
        </dgm:presLayoutVars>
      </dgm:prSet>
      <dgm:spPr/>
    </dgm:pt>
    <dgm:pt modelId="{457A2F44-AC50-41B9-8715-CA74B0B38BC8}" type="pres">
      <dgm:prSet presAssocID="{B3D9AB8B-3025-43DF-84B0-7499710197E2}" presName="spaceBetweenRectangles" presStyleCnt="0"/>
      <dgm:spPr/>
    </dgm:pt>
    <dgm:pt modelId="{88A62CFB-1583-41E1-A3EC-EDE4FDC5B151}" type="pres">
      <dgm:prSet presAssocID="{3050C048-CCF1-4B9E-8BD9-147D273E34BE}" presName="parentLin" presStyleCnt="0"/>
      <dgm:spPr/>
    </dgm:pt>
    <dgm:pt modelId="{1F71A354-F19A-49C9-AAB1-EC731D57468E}" type="pres">
      <dgm:prSet presAssocID="{3050C048-CCF1-4B9E-8BD9-147D273E34BE}" presName="parentLeftMargin" presStyleLbl="node1" presStyleIdx="0" presStyleCnt="4"/>
      <dgm:spPr/>
    </dgm:pt>
    <dgm:pt modelId="{A316E261-ADA1-4BCD-9FAC-F1C71E8EC68F}" type="pres">
      <dgm:prSet presAssocID="{3050C048-CCF1-4B9E-8BD9-147D273E34BE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FBF57D4F-2D3E-4EC1-A2BE-7AD4AA16B420}" type="pres">
      <dgm:prSet presAssocID="{3050C048-CCF1-4B9E-8BD9-147D273E34BE}" presName="negativeSpace" presStyleCnt="0"/>
      <dgm:spPr/>
    </dgm:pt>
    <dgm:pt modelId="{FC7931F7-A84A-4B6C-B6B2-E47382BA84A5}" type="pres">
      <dgm:prSet presAssocID="{3050C048-CCF1-4B9E-8BD9-147D273E34BE}" presName="childText" presStyleLbl="conFgAcc1" presStyleIdx="1" presStyleCnt="4">
        <dgm:presLayoutVars>
          <dgm:bulletEnabled val="1"/>
        </dgm:presLayoutVars>
      </dgm:prSet>
      <dgm:spPr/>
    </dgm:pt>
    <dgm:pt modelId="{BB8FF018-933E-473D-AB31-99A08B130433}" type="pres">
      <dgm:prSet presAssocID="{D3E99FE3-3FDC-40E6-9DF2-528329BF9FE9}" presName="spaceBetweenRectangles" presStyleCnt="0"/>
      <dgm:spPr/>
    </dgm:pt>
    <dgm:pt modelId="{81F8EEDE-3FE8-4EF3-9CEC-44D5C6E50FF8}" type="pres">
      <dgm:prSet presAssocID="{8ECE1759-E83E-4C51-BB3A-DD492391EF24}" presName="parentLin" presStyleCnt="0"/>
      <dgm:spPr/>
    </dgm:pt>
    <dgm:pt modelId="{E7F52686-20CF-4158-AF0B-BA2C53C134E6}" type="pres">
      <dgm:prSet presAssocID="{8ECE1759-E83E-4C51-BB3A-DD492391EF24}" presName="parentLeftMargin" presStyleLbl="node1" presStyleIdx="1" presStyleCnt="4"/>
      <dgm:spPr/>
    </dgm:pt>
    <dgm:pt modelId="{0E48E7AC-001A-4DFF-8582-0B93BEAEF8D9}" type="pres">
      <dgm:prSet presAssocID="{8ECE1759-E83E-4C51-BB3A-DD492391EF24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83EDA414-46C1-4369-B1D5-3BDCCA145B47}" type="pres">
      <dgm:prSet presAssocID="{8ECE1759-E83E-4C51-BB3A-DD492391EF24}" presName="negativeSpace" presStyleCnt="0"/>
      <dgm:spPr/>
    </dgm:pt>
    <dgm:pt modelId="{92D3FAC1-6FD5-4F3A-BD9E-217934C2619B}" type="pres">
      <dgm:prSet presAssocID="{8ECE1759-E83E-4C51-BB3A-DD492391EF24}" presName="childText" presStyleLbl="conFgAcc1" presStyleIdx="2" presStyleCnt="4">
        <dgm:presLayoutVars>
          <dgm:bulletEnabled val="1"/>
        </dgm:presLayoutVars>
      </dgm:prSet>
      <dgm:spPr/>
    </dgm:pt>
    <dgm:pt modelId="{2268F958-9893-4050-880D-0830309AC329}" type="pres">
      <dgm:prSet presAssocID="{F5FCE303-BC78-408F-AD80-B385C1FBE422}" presName="spaceBetweenRectangles" presStyleCnt="0"/>
      <dgm:spPr/>
    </dgm:pt>
    <dgm:pt modelId="{E71851DA-613E-4C9C-9FCA-CB11A38A426E}" type="pres">
      <dgm:prSet presAssocID="{5F8AF88D-E910-44D4-BFF2-891D2E15F60F}" presName="parentLin" presStyleCnt="0"/>
      <dgm:spPr/>
    </dgm:pt>
    <dgm:pt modelId="{68749C50-B2A3-4B74-A639-8D41542AE981}" type="pres">
      <dgm:prSet presAssocID="{5F8AF88D-E910-44D4-BFF2-891D2E15F60F}" presName="parentLeftMargin" presStyleLbl="node1" presStyleIdx="2" presStyleCnt="4"/>
      <dgm:spPr/>
    </dgm:pt>
    <dgm:pt modelId="{ACC828A0-BD86-40D7-9E61-536014235759}" type="pres">
      <dgm:prSet presAssocID="{5F8AF88D-E910-44D4-BFF2-891D2E15F60F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C24FDE02-B821-48F1-A588-2F1427BCFCE9}" type="pres">
      <dgm:prSet presAssocID="{5F8AF88D-E910-44D4-BFF2-891D2E15F60F}" presName="negativeSpace" presStyleCnt="0"/>
      <dgm:spPr/>
    </dgm:pt>
    <dgm:pt modelId="{ECCDF723-D7C1-41C2-879C-F625502B8F99}" type="pres">
      <dgm:prSet presAssocID="{5F8AF88D-E910-44D4-BFF2-891D2E15F60F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1027E007-707A-4DA3-BFE1-307C9422B85A}" srcId="{91B86659-DCCE-4AAC-8956-2FC60B610D0C}" destId="{8ECE1759-E83E-4C51-BB3A-DD492391EF24}" srcOrd="2" destOrd="0" parTransId="{7CAB2011-231C-4E1D-B9E4-44FAA52584E8}" sibTransId="{F5FCE303-BC78-408F-AD80-B385C1FBE422}"/>
    <dgm:cxn modelId="{87914C1C-EF91-4D2E-9118-79EBE87408D1}" type="presOf" srcId="{3050C048-CCF1-4B9E-8BD9-147D273E34BE}" destId="{A316E261-ADA1-4BCD-9FAC-F1C71E8EC68F}" srcOrd="1" destOrd="0" presId="urn:microsoft.com/office/officeart/2005/8/layout/list1"/>
    <dgm:cxn modelId="{973B2924-961B-4301-A536-9F6BA034D18B}" srcId="{91B86659-DCCE-4AAC-8956-2FC60B610D0C}" destId="{3050C048-CCF1-4B9E-8BD9-147D273E34BE}" srcOrd="1" destOrd="0" parTransId="{4A78CED7-A380-491C-B2CE-BEC71DB8E6F9}" sibTransId="{D3E99FE3-3FDC-40E6-9DF2-528329BF9FE9}"/>
    <dgm:cxn modelId="{3CEAF739-AAC7-4FAC-A6D2-FCD38F6ADDDA}" type="presOf" srcId="{8ECE1759-E83E-4C51-BB3A-DD492391EF24}" destId="{E7F52686-20CF-4158-AF0B-BA2C53C134E6}" srcOrd="0" destOrd="0" presId="urn:microsoft.com/office/officeart/2005/8/layout/list1"/>
    <dgm:cxn modelId="{3A655E42-4DEE-4D7F-B4B0-1237FDB1A0F0}" type="presOf" srcId="{5F8AF88D-E910-44D4-BFF2-891D2E15F60F}" destId="{68749C50-B2A3-4B74-A639-8D41542AE981}" srcOrd="0" destOrd="0" presId="urn:microsoft.com/office/officeart/2005/8/layout/list1"/>
    <dgm:cxn modelId="{D549B56F-20A2-4372-B85F-C915CB88AF24}" type="presOf" srcId="{0469B09C-BFAC-4B78-8D01-094A2A78CB51}" destId="{994B5136-6593-4462-B285-933B72F6D8C4}" srcOrd="0" destOrd="0" presId="urn:microsoft.com/office/officeart/2005/8/layout/list1"/>
    <dgm:cxn modelId="{DD683972-2F91-460B-B066-E56D899C0E44}" type="presOf" srcId="{3050C048-CCF1-4B9E-8BD9-147D273E34BE}" destId="{1F71A354-F19A-49C9-AAB1-EC731D57468E}" srcOrd="0" destOrd="0" presId="urn:microsoft.com/office/officeart/2005/8/layout/list1"/>
    <dgm:cxn modelId="{2F175376-A9F6-4285-B757-D1C426E10A04}" type="presOf" srcId="{8ECE1759-E83E-4C51-BB3A-DD492391EF24}" destId="{0E48E7AC-001A-4DFF-8582-0B93BEAEF8D9}" srcOrd="1" destOrd="0" presId="urn:microsoft.com/office/officeart/2005/8/layout/list1"/>
    <dgm:cxn modelId="{F1EDFB78-5E89-472F-AD25-B9ED24308AA0}" type="presOf" srcId="{5F8AF88D-E910-44D4-BFF2-891D2E15F60F}" destId="{ACC828A0-BD86-40D7-9E61-536014235759}" srcOrd="1" destOrd="0" presId="urn:microsoft.com/office/officeart/2005/8/layout/list1"/>
    <dgm:cxn modelId="{10B3C2A0-14EA-4E32-98E0-6A518B4E202C}" srcId="{91B86659-DCCE-4AAC-8956-2FC60B610D0C}" destId="{0469B09C-BFAC-4B78-8D01-094A2A78CB51}" srcOrd="0" destOrd="0" parTransId="{F3C67D7C-9251-4B7A-855D-0F9A397BF48A}" sibTransId="{B3D9AB8B-3025-43DF-84B0-7499710197E2}"/>
    <dgm:cxn modelId="{274CA1A3-B210-4805-BB4B-F8920DF8E351}" srcId="{91B86659-DCCE-4AAC-8956-2FC60B610D0C}" destId="{5F8AF88D-E910-44D4-BFF2-891D2E15F60F}" srcOrd="3" destOrd="0" parTransId="{08CAB302-9CE3-4D99-9DA2-D4677DEB2C23}" sibTransId="{EF57632D-45CD-4D85-97DA-7F2844222182}"/>
    <dgm:cxn modelId="{1923BCA4-4F67-49F8-BB3A-41A5A47D0874}" type="presOf" srcId="{91B86659-DCCE-4AAC-8956-2FC60B610D0C}" destId="{B2EA364A-D1C8-48A7-93B4-4EA8D661E7DD}" srcOrd="0" destOrd="0" presId="urn:microsoft.com/office/officeart/2005/8/layout/list1"/>
    <dgm:cxn modelId="{E5E076E0-2025-4ACF-83AB-54972E631FC5}" type="presOf" srcId="{0469B09C-BFAC-4B78-8D01-094A2A78CB51}" destId="{FC1D7D01-17AA-4EAD-A6BA-1D3DCCD8F497}" srcOrd="1" destOrd="0" presId="urn:microsoft.com/office/officeart/2005/8/layout/list1"/>
    <dgm:cxn modelId="{F55BE421-5ECE-443E-B318-B170EB8F290D}" type="presParOf" srcId="{B2EA364A-D1C8-48A7-93B4-4EA8D661E7DD}" destId="{D42D3759-BD58-4AF4-BA3D-46542A707B22}" srcOrd="0" destOrd="0" presId="urn:microsoft.com/office/officeart/2005/8/layout/list1"/>
    <dgm:cxn modelId="{FCA1E6AA-61FD-4C98-9833-2AC6E6AE3456}" type="presParOf" srcId="{D42D3759-BD58-4AF4-BA3D-46542A707B22}" destId="{994B5136-6593-4462-B285-933B72F6D8C4}" srcOrd="0" destOrd="0" presId="urn:microsoft.com/office/officeart/2005/8/layout/list1"/>
    <dgm:cxn modelId="{E1A40302-5C99-4BD8-87D4-BDD721C20926}" type="presParOf" srcId="{D42D3759-BD58-4AF4-BA3D-46542A707B22}" destId="{FC1D7D01-17AA-4EAD-A6BA-1D3DCCD8F497}" srcOrd="1" destOrd="0" presId="urn:microsoft.com/office/officeart/2005/8/layout/list1"/>
    <dgm:cxn modelId="{7994E4AA-F43B-4AB6-96CA-311D5E5D89AA}" type="presParOf" srcId="{B2EA364A-D1C8-48A7-93B4-4EA8D661E7DD}" destId="{5AA7CF81-01E9-4B2D-A83B-2D47F39A00D7}" srcOrd="1" destOrd="0" presId="urn:microsoft.com/office/officeart/2005/8/layout/list1"/>
    <dgm:cxn modelId="{1E12B5B8-2265-4F85-A950-FCD81C15F402}" type="presParOf" srcId="{B2EA364A-D1C8-48A7-93B4-4EA8D661E7DD}" destId="{DAE6DB8B-932B-486D-AA17-8218AD866F63}" srcOrd="2" destOrd="0" presId="urn:microsoft.com/office/officeart/2005/8/layout/list1"/>
    <dgm:cxn modelId="{B3D37286-5C0C-4783-A03F-9E639D282D8C}" type="presParOf" srcId="{B2EA364A-D1C8-48A7-93B4-4EA8D661E7DD}" destId="{457A2F44-AC50-41B9-8715-CA74B0B38BC8}" srcOrd="3" destOrd="0" presId="urn:microsoft.com/office/officeart/2005/8/layout/list1"/>
    <dgm:cxn modelId="{C5A6B848-F88F-4DFF-BBBF-CF3074098CFB}" type="presParOf" srcId="{B2EA364A-D1C8-48A7-93B4-4EA8D661E7DD}" destId="{88A62CFB-1583-41E1-A3EC-EDE4FDC5B151}" srcOrd="4" destOrd="0" presId="urn:microsoft.com/office/officeart/2005/8/layout/list1"/>
    <dgm:cxn modelId="{D4BF4679-EABF-4857-878A-7CEACE1AE6B7}" type="presParOf" srcId="{88A62CFB-1583-41E1-A3EC-EDE4FDC5B151}" destId="{1F71A354-F19A-49C9-AAB1-EC731D57468E}" srcOrd="0" destOrd="0" presId="urn:microsoft.com/office/officeart/2005/8/layout/list1"/>
    <dgm:cxn modelId="{A0A378DF-7225-4F04-80FF-9A6650920624}" type="presParOf" srcId="{88A62CFB-1583-41E1-A3EC-EDE4FDC5B151}" destId="{A316E261-ADA1-4BCD-9FAC-F1C71E8EC68F}" srcOrd="1" destOrd="0" presId="urn:microsoft.com/office/officeart/2005/8/layout/list1"/>
    <dgm:cxn modelId="{6DA290FD-37FB-46AA-814A-9C6ABED0CF9B}" type="presParOf" srcId="{B2EA364A-D1C8-48A7-93B4-4EA8D661E7DD}" destId="{FBF57D4F-2D3E-4EC1-A2BE-7AD4AA16B420}" srcOrd="5" destOrd="0" presId="urn:microsoft.com/office/officeart/2005/8/layout/list1"/>
    <dgm:cxn modelId="{2522DB50-E714-4683-9151-D9749CF7F042}" type="presParOf" srcId="{B2EA364A-D1C8-48A7-93B4-4EA8D661E7DD}" destId="{FC7931F7-A84A-4B6C-B6B2-E47382BA84A5}" srcOrd="6" destOrd="0" presId="urn:microsoft.com/office/officeart/2005/8/layout/list1"/>
    <dgm:cxn modelId="{3D6BC7C9-822A-4DFE-80C7-18AD7A7B07E8}" type="presParOf" srcId="{B2EA364A-D1C8-48A7-93B4-4EA8D661E7DD}" destId="{BB8FF018-933E-473D-AB31-99A08B130433}" srcOrd="7" destOrd="0" presId="urn:microsoft.com/office/officeart/2005/8/layout/list1"/>
    <dgm:cxn modelId="{2D8C27A6-9DC3-4029-AB8B-EB95868E65FC}" type="presParOf" srcId="{B2EA364A-D1C8-48A7-93B4-4EA8D661E7DD}" destId="{81F8EEDE-3FE8-4EF3-9CEC-44D5C6E50FF8}" srcOrd="8" destOrd="0" presId="urn:microsoft.com/office/officeart/2005/8/layout/list1"/>
    <dgm:cxn modelId="{C787EDBD-2948-4559-B2A8-476DC5CFDA90}" type="presParOf" srcId="{81F8EEDE-3FE8-4EF3-9CEC-44D5C6E50FF8}" destId="{E7F52686-20CF-4158-AF0B-BA2C53C134E6}" srcOrd="0" destOrd="0" presId="urn:microsoft.com/office/officeart/2005/8/layout/list1"/>
    <dgm:cxn modelId="{604CC6DA-5D19-413A-A84C-D9C2D7EFE556}" type="presParOf" srcId="{81F8EEDE-3FE8-4EF3-9CEC-44D5C6E50FF8}" destId="{0E48E7AC-001A-4DFF-8582-0B93BEAEF8D9}" srcOrd="1" destOrd="0" presId="urn:microsoft.com/office/officeart/2005/8/layout/list1"/>
    <dgm:cxn modelId="{22229265-F607-4667-ADEE-60E83112ED77}" type="presParOf" srcId="{B2EA364A-D1C8-48A7-93B4-4EA8D661E7DD}" destId="{83EDA414-46C1-4369-B1D5-3BDCCA145B47}" srcOrd="9" destOrd="0" presId="urn:microsoft.com/office/officeart/2005/8/layout/list1"/>
    <dgm:cxn modelId="{FF60C683-9191-4426-A968-8D099AC08101}" type="presParOf" srcId="{B2EA364A-D1C8-48A7-93B4-4EA8D661E7DD}" destId="{92D3FAC1-6FD5-4F3A-BD9E-217934C2619B}" srcOrd="10" destOrd="0" presId="urn:microsoft.com/office/officeart/2005/8/layout/list1"/>
    <dgm:cxn modelId="{FB6DAFF2-14D3-4FA8-8BE0-55FE81C568D9}" type="presParOf" srcId="{B2EA364A-D1C8-48A7-93B4-4EA8D661E7DD}" destId="{2268F958-9893-4050-880D-0830309AC329}" srcOrd="11" destOrd="0" presId="urn:microsoft.com/office/officeart/2005/8/layout/list1"/>
    <dgm:cxn modelId="{5C7399AF-ABD8-451E-B8BC-4CFCB8135D08}" type="presParOf" srcId="{B2EA364A-D1C8-48A7-93B4-4EA8D661E7DD}" destId="{E71851DA-613E-4C9C-9FCA-CB11A38A426E}" srcOrd="12" destOrd="0" presId="urn:microsoft.com/office/officeart/2005/8/layout/list1"/>
    <dgm:cxn modelId="{73BCB9E0-AB76-4550-9DD0-13F91AA4D0D4}" type="presParOf" srcId="{E71851DA-613E-4C9C-9FCA-CB11A38A426E}" destId="{68749C50-B2A3-4B74-A639-8D41542AE981}" srcOrd="0" destOrd="0" presId="urn:microsoft.com/office/officeart/2005/8/layout/list1"/>
    <dgm:cxn modelId="{B407208E-F386-4674-BEDF-57593ADADF23}" type="presParOf" srcId="{E71851DA-613E-4C9C-9FCA-CB11A38A426E}" destId="{ACC828A0-BD86-40D7-9E61-536014235759}" srcOrd="1" destOrd="0" presId="urn:microsoft.com/office/officeart/2005/8/layout/list1"/>
    <dgm:cxn modelId="{6E40B911-2094-4673-B6C3-AC3A66D4B7BE}" type="presParOf" srcId="{B2EA364A-D1C8-48A7-93B4-4EA8D661E7DD}" destId="{C24FDE02-B821-48F1-A588-2F1427BCFCE9}" srcOrd="13" destOrd="0" presId="urn:microsoft.com/office/officeart/2005/8/layout/list1"/>
    <dgm:cxn modelId="{0610DAE7-850E-48E9-9129-352849CB84B9}" type="presParOf" srcId="{B2EA364A-D1C8-48A7-93B4-4EA8D661E7DD}" destId="{ECCDF723-D7C1-41C2-879C-F625502B8F99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E6DB8B-932B-486D-AA17-8218AD866F63}">
      <dsp:nvSpPr>
        <dsp:cNvPr id="0" name=""/>
        <dsp:cNvSpPr/>
      </dsp:nvSpPr>
      <dsp:spPr>
        <a:xfrm>
          <a:off x="0" y="877833"/>
          <a:ext cx="8128000" cy="630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C1D7D01-17AA-4EAD-A6BA-1D3DCCD8F497}">
      <dsp:nvSpPr>
        <dsp:cNvPr id="0" name=""/>
        <dsp:cNvSpPr/>
      </dsp:nvSpPr>
      <dsp:spPr>
        <a:xfrm>
          <a:off x="406400" y="508833"/>
          <a:ext cx="5689600" cy="7380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053" tIns="0" rIns="215053" bIns="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Lower lifetime income</a:t>
          </a:r>
          <a:endParaRPr lang="en-AU" sz="2500" kern="1200"/>
        </a:p>
      </dsp:txBody>
      <dsp:txXfrm>
        <a:off x="442426" y="544859"/>
        <a:ext cx="5617548" cy="665948"/>
      </dsp:txXfrm>
    </dsp:sp>
    <dsp:sp modelId="{FC7931F7-A84A-4B6C-B6B2-E47382BA84A5}">
      <dsp:nvSpPr>
        <dsp:cNvPr id="0" name=""/>
        <dsp:cNvSpPr/>
      </dsp:nvSpPr>
      <dsp:spPr>
        <a:xfrm>
          <a:off x="0" y="2011833"/>
          <a:ext cx="8128000" cy="630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316E261-ADA1-4BCD-9FAC-F1C71E8EC68F}">
      <dsp:nvSpPr>
        <dsp:cNvPr id="0" name=""/>
        <dsp:cNvSpPr/>
      </dsp:nvSpPr>
      <dsp:spPr>
        <a:xfrm>
          <a:off x="406400" y="1642833"/>
          <a:ext cx="5689600" cy="7380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053" tIns="0" rIns="215053" bIns="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Insufficient liquidity</a:t>
          </a:r>
          <a:endParaRPr lang="en-AU" sz="2500" kern="1200"/>
        </a:p>
      </dsp:txBody>
      <dsp:txXfrm>
        <a:off x="442426" y="1678859"/>
        <a:ext cx="5617548" cy="665948"/>
      </dsp:txXfrm>
    </dsp:sp>
    <dsp:sp modelId="{92D3FAC1-6FD5-4F3A-BD9E-217934C2619B}">
      <dsp:nvSpPr>
        <dsp:cNvPr id="0" name=""/>
        <dsp:cNvSpPr/>
      </dsp:nvSpPr>
      <dsp:spPr>
        <a:xfrm>
          <a:off x="0" y="3145833"/>
          <a:ext cx="8128000" cy="630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E48E7AC-001A-4DFF-8582-0B93BEAEF8D9}">
      <dsp:nvSpPr>
        <dsp:cNvPr id="0" name=""/>
        <dsp:cNvSpPr/>
      </dsp:nvSpPr>
      <dsp:spPr>
        <a:xfrm>
          <a:off x="406400" y="2776833"/>
          <a:ext cx="5689600" cy="7380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053" tIns="0" rIns="215053" bIns="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Uncertainty</a:t>
          </a:r>
          <a:endParaRPr lang="en-AU" sz="2500" kern="1200"/>
        </a:p>
      </dsp:txBody>
      <dsp:txXfrm>
        <a:off x="442426" y="2812859"/>
        <a:ext cx="5617548" cy="665948"/>
      </dsp:txXfrm>
    </dsp:sp>
    <dsp:sp modelId="{ECCDF723-D7C1-41C2-879C-F625502B8F99}">
      <dsp:nvSpPr>
        <dsp:cNvPr id="0" name=""/>
        <dsp:cNvSpPr/>
      </dsp:nvSpPr>
      <dsp:spPr>
        <a:xfrm>
          <a:off x="0" y="4279833"/>
          <a:ext cx="8128000" cy="630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CC828A0-BD86-40D7-9E61-536014235759}">
      <dsp:nvSpPr>
        <dsp:cNvPr id="0" name=""/>
        <dsp:cNvSpPr/>
      </dsp:nvSpPr>
      <dsp:spPr>
        <a:xfrm>
          <a:off x="406400" y="3910833"/>
          <a:ext cx="5689600" cy="738000"/>
        </a:xfrm>
        <a:prstGeom prst="roundRect">
          <a:avLst/>
        </a:prstGeom>
        <a:solidFill>
          <a:schemeClr val="accent4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053" tIns="0" rIns="215053" bIns="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Lower expenses (work related costs)</a:t>
          </a:r>
          <a:endParaRPr lang="en-AU" sz="2500" kern="1200"/>
        </a:p>
      </dsp:txBody>
      <dsp:txXfrm>
        <a:off x="442426" y="3946859"/>
        <a:ext cx="5617548" cy="66594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DE5E588-A7FB-41B8-BC4D-73C12BADC8B6}">
      <dsp:nvSpPr>
        <dsp:cNvPr id="0" name=""/>
        <dsp:cNvSpPr/>
      </dsp:nvSpPr>
      <dsp:spPr>
        <a:xfrm>
          <a:off x="6579197" y="3262790"/>
          <a:ext cx="91440" cy="34780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47808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0997A57-BEB3-4A72-ADE4-EB65E96CE0E8}">
      <dsp:nvSpPr>
        <dsp:cNvPr id="0" name=""/>
        <dsp:cNvSpPr/>
      </dsp:nvSpPr>
      <dsp:spPr>
        <a:xfrm>
          <a:off x="4347601" y="1810829"/>
          <a:ext cx="2277315" cy="34780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5284"/>
              </a:lnTo>
              <a:lnTo>
                <a:pt x="2277315" y="175284"/>
              </a:lnTo>
              <a:lnTo>
                <a:pt x="2277315" y="347808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2A59A19-3BC4-44C1-B2E3-115BC37C6AE4}">
      <dsp:nvSpPr>
        <dsp:cNvPr id="0" name=""/>
        <dsp:cNvSpPr/>
      </dsp:nvSpPr>
      <dsp:spPr>
        <a:xfrm>
          <a:off x="2070286" y="3262790"/>
          <a:ext cx="1518210" cy="34780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5284"/>
              </a:lnTo>
              <a:lnTo>
                <a:pt x="1518210" y="175284"/>
              </a:lnTo>
              <a:lnTo>
                <a:pt x="1518210" y="347808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88B3CCF-B388-4F61-9E01-A68E98586F67}">
      <dsp:nvSpPr>
        <dsp:cNvPr id="0" name=""/>
        <dsp:cNvSpPr/>
      </dsp:nvSpPr>
      <dsp:spPr>
        <a:xfrm>
          <a:off x="552076" y="3262790"/>
          <a:ext cx="1518210" cy="347808"/>
        </a:xfrm>
        <a:custGeom>
          <a:avLst/>
          <a:gdLst/>
          <a:ahLst/>
          <a:cxnLst/>
          <a:rect l="0" t="0" r="0" b="0"/>
          <a:pathLst>
            <a:path>
              <a:moveTo>
                <a:pt x="1518210" y="0"/>
              </a:moveTo>
              <a:lnTo>
                <a:pt x="1518210" y="175284"/>
              </a:lnTo>
              <a:lnTo>
                <a:pt x="0" y="175284"/>
              </a:lnTo>
              <a:lnTo>
                <a:pt x="0" y="347808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2715925-9C71-4F75-8C25-2DEC4F1EFB34}">
      <dsp:nvSpPr>
        <dsp:cNvPr id="0" name=""/>
        <dsp:cNvSpPr/>
      </dsp:nvSpPr>
      <dsp:spPr>
        <a:xfrm>
          <a:off x="2070286" y="1810829"/>
          <a:ext cx="2277315" cy="347808"/>
        </a:xfrm>
        <a:custGeom>
          <a:avLst/>
          <a:gdLst/>
          <a:ahLst/>
          <a:cxnLst/>
          <a:rect l="0" t="0" r="0" b="0"/>
          <a:pathLst>
            <a:path>
              <a:moveTo>
                <a:pt x="2277315" y="0"/>
              </a:moveTo>
              <a:lnTo>
                <a:pt x="2277315" y="175284"/>
              </a:lnTo>
              <a:lnTo>
                <a:pt x="0" y="175284"/>
              </a:lnTo>
              <a:lnTo>
                <a:pt x="0" y="347808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382D173-BBD8-468A-BFD6-2F412E15A3AA}">
      <dsp:nvSpPr>
        <dsp:cNvPr id="0" name=""/>
        <dsp:cNvSpPr/>
      </dsp:nvSpPr>
      <dsp:spPr>
        <a:xfrm>
          <a:off x="3795525" y="706676"/>
          <a:ext cx="1104152" cy="1104152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137704F-E2BD-488C-BD6C-01ECD6EA4795}">
      <dsp:nvSpPr>
        <dsp:cNvPr id="0" name=""/>
        <dsp:cNvSpPr/>
      </dsp:nvSpPr>
      <dsp:spPr>
        <a:xfrm>
          <a:off x="4899678" y="703915"/>
          <a:ext cx="1656229" cy="11041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Job loss</a:t>
          </a:r>
          <a:endParaRPr lang="en-AU" sz="2400" kern="1200"/>
        </a:p>
      </dsp:txBody>
      <dsp:txXfrm>
        <a:off x="4899678" y="703915"/>
        <a:ext cx="1656229" cy="1104152"/>
      </dsp:txXfrm>
    </dsp:sp>
    <dsp:sp modelId="{2985AD6C-B8E7-47EF-8A4B-2D1492695B74}">
      <dsp:nvSpPr>
        <dsp:cNvPr id="0" name=""/>
        <dsp:cNvSpPr/>
      </dsp:nvSpPr>
      <dsp:spPr>
        <a:xfrm>
          <a:off x="1518210" y="2158637"/>
          <a:ext cx="1104152" cy="1104152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42A5515-3D65-48CF-99E9-1F9B1F7AFE81}">
      <dsp:nvSpPr>
        <dsp:cNvPr id="0" name=""/>
        <dsp:cNvSpPr/>
      </dsp:nvSpPr>
      <dsp:spPr>
        <a:xfrm>
          <a:off x="2622363" y="2155876"/>
          <a:ext cx="1656229" cy="11041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Benefit application</a:t>
          </a:r>
          <a:endParaRPr lang="en-AU" sz="2400" kern="1200"/>
        </a:p>
      </dsp:txBody>
      <dsp:txXfrm>
        <a:off x="2622363" y="2155876"/>
        <a:ext cx="1656229" cy="1104152"/>
      </dsp:txXfrm>
    </dsp:sp>
    <dsp:sp modelId="{B0687140-AE12-4B89-A5EA-7B6A47FD2A95}">
      <dsp:nvSpPr>
        <dsp:cNvPr id="0" name=""/>
        <dsp:cNvSpPr/>
      </dsp:nvSpPr>
      <dsp:spPr>
        <a:xfrm>
          <a:off x="0" y="3610598"/>
          <a:ext cx="1104152" cy="1104152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3379969-EDFE-4B50-A755-0A082A8392E0}">
      <dsp:nvSpPr>
        <dsp:cNvPr id="0" name=""/>
        <dsp:cNvSpPr/>
      </dsp:nvSpPr>
      <dsp:spPr>
        <a:xfrm>
          <a:off x="1104152" y="3607837"/>
          <a:ext cx="1656229" cy="11041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Approval</a:t>
          </a:r>
          <a:endParaRPr lang="en-AU" sz="2400" kern="1200"/>
        </a:p>
      </dsp:txBody>
      <dsp:txXfrm>
        <a:off x="1104152" y="3607837"/>
        <a:ext cx="1656229" cy="1104152"/>
      </dsp:txXfrm>
    </dsp:sp>
    <dsp:sp modelId="{E4D31C95-6140-4F3B-BA05-7081C03CBC56}">
      <dsp:nvSpPr>
        <dsp:cNvPr id="0" name=""/>
        <dsp:cNvSpPr/>
      </dsp:nvSpPr>
      <dsp:spPr>
        <a:xfrm>
          <a:off x="3036420" y="3610598"/>
          <a:ext cx="1104152" cy="1104152"/>
        </a:xfrm>
        <a:prstGeom prst="ellipse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5332435-8F2B-4260-95A7-90B2362DB440}">
      <dsp:nvSpPr>
        <dsp:cNvPr id="0" name=""/>
        <dsp:cNvSpPr/>
      </dsp:nvSpPr>
      <dsp:spPr>
        <a:xfrm>
          <a:off x="4140573" y="3607837"/>
          <a:ext cx="1656229" cy="11041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Non-receipt</a:t>
          </a:r>
          <a:endParaRPr lang="en-AU" sz="2400" kern="1200"/>
        </a:p>
      </dsp:txBody>
      <dsp:txXfrm>
        <a:off x="4140573" y="3607837"/>
        <a:ext cx="1656229" cy="1104152"/>
      </dsp:txXfrm>
    </dsp:sp>
    <dsp:sp modelId="{5BB384AC-1844-4761-952C-FB5B3D2854FC}">
      <dsp:nvSpPr>
        <dsp:cNvPr id="0" name=""/>
        <dsp:cNvSpPr/>
      </dsp:nvSpPr>
      <dsp:spPr>
        <a:xfrm>
          <a:off x="6072840" y="2158637"/>
          <a:ext cx="1104152" cy="1104152"/>
        </a:xfrm>
        <a:prstGeom prst="ellipse">
          <a:avLst/>
        </a:prstGeom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DAADD88-6CFD-48AF-A6B4-1F0FA87D7331}">
      <dsp:nvSpPr>
        <dsp:cNvPr id="0" name=""/>
        <dsp:cNvSpPr/>
      </dsp:nvSpPr>
      <dsp:spPr>
        <a:xfrm>
          <a:off x="7176993" y="2155876"/>
          <a:ext cx="1656229" cy="11041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No application</a:t>
          </a:r>
          <a:endParaRPr lang="en-AU" sz="2400" kern="1200"/>
        </a:p>
      </dsp:txBody>
      <dsp:txXfrm>
        <a:off x="7176993" y="2155876"/>
        <a:ext cx="1656229" cy="1104152"/>
      </dsp:txXfrm>
    </dsp:sp>
    <dsp:sp modelId="{DA6DB704-8B19-4C1B-9DA7-2110D0673C46}">
      <dsp:nvSpPr>
        <dsp:cNvPr id="0" name=""/>
        <dsp:cNvSpPr/>
      </dsp:nvSpPr>
      <dsp:spPr>
        <a:xfrm>
          <a:off x="6072840" y="3610598"/>
          <a:ext cx="1104152" cy="1104152"/>
        </a:xfrm>
        <a:prstGeom prst="ellipse">
          <a:avLst/>
        </a:prstGeom>
        <a:blipFill>
          <a:blip xmlns:r="http://schemas.openxmlformats.org/officeDocument/2006/relationships"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849198-524D-4405-BB51-62A270D3D57D}">
      <dsp:nvSpPr>
        <dsp:cNvPr id="0" name=""/>
        <dsp:cNvSpPr/>
      </dsp:nvSpPr>
      <dsp:spPr>
        <a:xfrm>
          <a:off x="7176993" y="3607837"/>
          <a:ext cx="1656229" cy="11041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Non-receipt</a:t>
          </a:r>
          <a:endParaRPr lang="en-AU" sz="2400" kern="1200"/>
        </a:p>
      </dsp:txBody>
      <dsp:txXfrm>
        <a:off x="7176993" y="3607837"/>
        <a:ext cx="1656229" cy="110415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E6DB8B-932B-486D-AA17-8218AD866F63}">
      <dsp:nvSpPr>
        <dsp:cNvPr id="0" name=""/>
        <dsp:cNvSpPr/>
      </dsp:nvSpPr>
      <dsp:spPr>
        <a:xfrm>
          <a:off x="0" y="877833"/>
          <a:ext cx="8128000" cy="630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C1D7D01-17AA-4EAD-A6BA-1D3DCCD8F497}">
      <dsp:nvSpPr>
        <dsp:cNvPr id="0" name=""/>
        <dsp:cNvSpPr/>
      </dsp:nvSpPr>
      <dsp:spPr>
        <a:xfrm>
          <a:off x="406400" y="508833"/>
          <a:ext cx="5689600" cy="7380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053" tIns="0" rIns="215053" bIns="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Lower lifetime income</a:t>
          </a:r>
          <a:endParaRPr lang="en-AU" sz="2500" kern="1200"/>
        </a:p>
      </dsp:txBody>
      <dsp:txXfrm>
        <a:off x="442426" y="544859"/>
        <a:ext cx="5617548" cy="665948"/>
      </dsp:txXfrm>
    </dsp:sp>
    <dsp:sp modelId="{FC7931F7-A84A-4B6C-B6B2-E47382BA84A5}">
      <dsp:nvSpPr>
        <dsp:cNvPr id="0" name=""/>
        <dsp:cNvSpPr/>
      </dsp:nvSpPr>
      <dsp:spPr>
        <a:xfrm>
          <a:off x="0" y="2011833"/>
          <a:ext cx="8128000" cy="630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316E261-ADA1-4BCD-9FAC-F1C71E8EC68F}">
      <dsp:nvSpPr>
        <dsp:cNvPr id="0" name=""/>
        <dsp:cNvSpPr/>
      </dsp:nvSpPr>
      <dsp:spPr>
        <a:xfrm>
          <a:off x="406400" y="1642833"/>
          <a:ext cx="5689600" cy="7380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053" tIns="0" rIns="215053" bIns="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Insufficient liquidity</a:t>
          </a:r>
          <a:endParaRPr lang="en-AU" sz="2500" kern="1200"/>
        </a:p>
      </dsp:txBody>
      <dsp:txXfrm>
        <a:off x="442426" y="1678859"/>
        <a:ext cx="5617548" cy="665948"/>
      </dsp:txXfrm>
    </dsp:sp>
    <dsp:sp modelId="{92D3FAC1-6FD5-4F3A-BD9E-217934C2619B}">
      <dsp:nvSpPr>
        <dsp:cNvPr id="0" name=""/>
        <dsp:cNvSpPr/>
      </dsp:nvSpPr>
      <dsp:spPr>
        <a:xfrm>
          <a:off x="0" y="3145833"/>
          <a:ext cx="8128000" cy="630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E48E7AC-001A-4DFF-8582-0B93BEAEF8D9}">
      <dsp:nvSpPr>
        <dsp:cNvPr id="0" name=""/>
        <dsp:cNvSpPr/>
      </dsp:nvSpPr>
      <dsp:spPr>
        <a:xfrm>
          <a:off x="406400" y="2776833"/>
          <a:ext cx="5689600" cy="7380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053" tIns="0" rIns="215053" bIns="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Uncertainty</a:t>
          </a:r>
          <a:endParaRPr lang="en-AU" sz="2500" kern="1200"/>
        </a:p>
      </dsp:txBody>
      <dsp:txXfrm>
        <a:off x="442426" y="2812859"/>
        <a:ext cx="5617548" cy="665948"/>
      </dsp:txXfrm>
    </dsp:sp>
    <dsp:sp modelId="{ECCDF723-D7C1-41C2-879C-F625502B8F99}">
      <dsp:nvSpPr>
        <dsp:cNvPr id="0" name=""/>
        <dsp:cNvSpPr/>
      </dsp:nvSpPr>
      <dsp:spPr>
        <a:xfrm>
          <a:off x="0" y="4279833"/>
          <a:ext cx="8128000" cy="630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CC828A0-BD86-40D7-9E61-536014235759}">
      <dsp:nvSpPr>
        <dsp:cNvPr id="0" name=""/>
        <dsp:cNvSpPr/>
      </dsp:nvSpPr>
      <dsp:spPr>
        <a:xfrm>
          <a:off x="406400" y="3910833"/>
          <a:ext cx="5689600" cy="738000"/>
        </a:xfrm>
        <a:prstGeom prst="roundRect">
          <a:avLst/>
        </a:prstGeom>
        <a:solidFill>
          <a:schemeClr val="accent4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053" tIns="0" rIns="215053" bIns="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Lower expenses (work related costs)</a:t>
          </a:r>
          <a:endParaRPr lang="en-AU" sz="2500" kern="1200"/>
        </a:p>
      </dsp:txBody>
      <dsp:txXfrm>
        <a:off x="442426" y="3946859"/>
        <a:ext cx="5617548" cy="66594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layout/CirclePictureHierarchy">
  <dgm:title val=""/>
  <dgm:desc val=""/>
  <dgm:catLst>
    <dgm:cat type="hierarchy" pri="1750"/>
    <dgm:cat type="picture" pri="23000"/>
    <dgm:cat type="pictureconvert" pri="2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5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h" for="ch" forName="image" refType="h" fact="0.8"/>
              <dgm:constr type="w" for="ch" forName="image" refType="h" refFor="ch" refForName="image"/>
              <dgm:constr type="t" for="ch" forName="image" refType="h" fact="0.1"/>
              <dgm:constr type="l" for="ch" forName="image"/>
              <dgm:constr type="w" for="ch" forName="text" refType="w" fact="0.6"/>
              <dgm:constr type="h" for="ch" forName="text" refType="h" fact="0.8"/>
              <dgm:constr type="t" for="ch" forName="text" refType="w" fact="0.04"/>
              <dgm:constr type="l" for="ch" forName="text" refType="w" fact="0.4"/>
            </dgm:constrLst>
            <dgm:ruleLst/>
            <dgm:layoutNode name="image" styleLbl="node0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  <dgm:layoutNode name="text" styleLbl="revTx">
              <dgm:varLst>
                <dgm:chPref val="3"/>
              </dgm:varLst>
              <dgm:alg type="tx">
                <dgm:param type="parTxLTRAlign" val="l"/>
                <dgm:param type="parTxRTLAlign" val="r"/>
              </dgm:alg>
              <dgm:shape xmlns:r="http://schemas.openxmlformats.org/officeDocument/2006/relationships" type="rect" r:blip="">
                <dgm:adjLst/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image"/>
                    <dgm:param type="dstNode" val="image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h" for="ch" forName="image2" refType="h" fact="0.8"/>
                      <dgm:constr type="w" for="ch" forName="image2" refType="h" refFor="ch" refForName="image2"/>
                      <dgm:constr type="t" for="ch" forName="image2" refType="h" fact="0.1"/>
                      <dgm:constr type="l" for="ch" forName="image2"/>
                      <dgm:constr type="w" for="ch" forName="text2" refType="w" fact="0.6"/>
                      <dgm:constr type="h" for="ch" forName="text2" refType="h" fact="0.8"/>
                      <dgm:constr type="t" for="ch" forName="text2" refType="w" fact="0.04"/>
                      <dgm:constr type="l" for="ch" forName="text2" refType="w" fact="0.4"/>
                    </dgm:constrLst>
                    <dgm:ruleLst/>
                    <dgm:layoutNode name="image2">
                      <dgm:alg type="sp"/>
                      <dgm:shape xmlns:r="http://schemas.openxmlformats.org/officeDocument/2006/relationships" type="ellipse" r:blip="" blipPhldr="1">
                        <dgm:adjLst/>
                      </dgm:shape>
                      <dgm:presOf/>
                      <dgm:constrLst/>
                      <dgm:ruleLst/>
                    </dgm:layoutNode>
                    <dgm:layoutNode name="text2" styleLbl="revTx">
                      <dgm:varLst>
                        <dgm:chPref val="3"/>
                      </dgm:varLst>
                      <dgm:alg type="tx">
                        <dgm:param type="parTxLTRAlign" val="l"/>
                        <dgm:param type="parTxRTLAlign" val="r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image2"/>
                            <dgm:param type="dstNode" val="image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h" for="ch" forName="image3" refType="h" fact="0.8"/>
                              <dgm:constr type="w" for="ch" forName="image3" refType="h" refFor="ch" refForName="image3"/>
                              <dgm:constr type="t" for="ch" forName="image3" refType="h" fact="0.1"/>
                              <dgm:constr type="l" for="ch" forName="image3"/>
                              <dgm:constr type="w" for="ch" forName="text3" refType="w" fact="0.6"/>
                              <dgm:constr type="h" for="ch" forName="text3" refType="h" fact="0.8"/>
                              <dgm:constr type="t" for="ch" forName="text3" refType="w" fact="0.04"/>
                              <dgm:constr type="l" for="ch" forName="text3" refType="w" fact="0.4"/>
                            </dgm:constrLst>
                            <dgm:ruleLst/>
                            <dgm:layoutNode name="image3">
                              <dgm:alg type="sp"/>
                              <dgm:shape xmlns:r="http://schemas.openxmlformats.org/officeDocument/2006/relationships" type="ellipse" r:blip="" blipPhldr="1">
                                <dgm:adjLst/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revTx">
                              <dgm:varLst>
                                <dgm:chPref val="3"/>
                              </dgm:varLst>
                              <dgm:alg type="tx">
                                <dgm:param type="parTxLTRAlign" val="l"/>
                                <dgm:param type="parTxRTLAlign" val="r"/>
                              </dgm:alg>
                              <dgm:shape xmlns:r="http://schemas.openxmlformats.org/officeDocument/2006/relationships" type="rect" r:blip="">
                                <dgm:adjLst/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image3"/>
                                        <dgm:param type="dstNode" val="image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image4"/>
                                        <dgm:param type="dstNode" val="image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h" for="ch" forName="image4" refType="h" fact="0.8"/>
                                      <dgm:constr type="w" for="ch" forName="image4" refType="h" refFor="ch" refForName="image4"/>
                                      <dgm:constr type="t" for="ch" forName="image4" refType="h" fact="0.1"/>
                                      <dgm:constr type="l" for="ch" forName="image4"/>
                                      <dgm:constr type="w" for="ch" forName="text4" refType="w" fact="0.6"/>
                                      <dgm:constr type="h" for="ch" forName="text4" refType="h" fact="0.8"/>
                                      <dgm:constr type="t" for="ch" forName="text4" refType="w" fact="0.04"/>
                                      <dgm:constr type="l" for="ch" forName="text4" refType="w" fact="0.4"/>
                                    </dgm:constrLst>
                                    <dgm:ruleLst/>
                                    <dgm:layoutNode name="image4">
                                      <dgm:alg type="sp"/>
                                      <dgm:shape xmlns:r="http://schemas.openxmlformats.org/officeDocument/2006/relationships" type="ellipse" r:blip="" blipPhldr="1">
                                        <dgm:adjLst/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revTx">
                                      <dgm:varLst>
                                        <dgm:chPref val="3"/>
                                      </dgm:varLst>
                                      <dgm:alg type="tx">
                                        <dgm:param type="parTxLTRAlign" val="l"/>
                                        <dgm:param type="parTxRTLAlign" val="r"/>
                                      </dgm:alg>
                                      <dgm:shape xmlns:r="http://schemas.openxmlformats.org/officeDocument/2006/relationships" type="rect" r:blip="">
                                        <dgm:adjLst/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C9F452D-FA17-885C-CC89-0DC68658B2C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1B9CDAA-6A69-3DFF-BE4E-6602CC25B02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F87968-E7C3-4FA2-86D7-7CFDDCA2896A}" type="datetimeFigureOut">
              <a:rPr lang="en-US" smtClean="0"/>
              <a:t>11/20/2024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0F01E9-DBAA-1EA2-4D9A-7E77B5DFA54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DBB76F-B80E-EE0E-9F0D-2AC63789573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08A632-F1EE-40DC-8EB4-831F2F70E7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0771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16A7BE-E113-476D-8DE0-A6138461ACE1}" type="datetimeFigureOut">
              <a:rPr lang="en-US" smtClean="0"/>
              <a:t>11/20/2024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3F2214-1F6F-4D6B-854F-093941A8F6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1104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992573-22FE-D375-4159-9B7A6B8C92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02594C8-84B2-2C45-1DB6-F2512D01F4A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158BFAE-50E8-290A-7B0A-52E51069AA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90FD0D-04E4-DB8D-DC51-CF5FD6B354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3F2214-1F6F-4D6B-854F-093941A8F696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3775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355279-AA43-3D2C-43F7-C5FDBF875E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B18A083-BE1A-71E3-1349-7135449379F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ABA0C0E-3328-9C95-AE57-2DA5F6C588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011820-8F2D-9D8D-C631-ABCD3B25278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3F2214-1F6F-4D6B-854F-093941A8F696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4631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602CD0-6281-C6E0-158D-E9CA874A9F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7929D36-225A-ED14-C11D-A8EC97EE6D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911BD88-932B-6293-7283-6E3497EF0C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384F7F-53AE-7104-1E5E-5D2C5D9A4B3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3F2214-1F6F-4D6B-854F-093941A8F696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1627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Relationship Id="rId4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3.xml"/><Relationship Id="rId4" Type="http://schemas.openxmlformats.org/officeDocument/2006/relationships/image" Target="../media/image3.emf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4.xml"/><Relationship Id="rId4" Type="http://schemas.openxmlformats.org/officeDocument/2006/relationships/image" Target="../media/image3.emf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5.xml"/><Relationship Id="rId4" Type="http://schemas.openxmlformats.org/officeDocument/2006/relationships/image" Target="../media/image3.emf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6.xml"/><Relationship Id="rId4" Type="http://schemas.openxmlformats.org/officeDocument/2006/relationships/image" Target="../media/image3.emf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7.xml"/><Relationship Id="rId4" Type="http://schemas.openxmlformats.org/officeDocument/2006/relationships/image" Target="../media/image3.emf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8.xml"/><Relationship Id="rId4" Type="http://schemas.openxmlformats.org/officeDocument/2006/relationships/image" Target="../media/image3.emf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9.xml"/><Relationship Id="rId4" Type="http://schemas.openxmlformats.org/officeDocument/2006/relationships/image" Target="../media/image3.emf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0.xml"/><Relationship Id="rId4" Type="http://schemas.openxmlformats.org/officeDocument/2006/relationships/image" Target="../media/image3.emf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1.xml"/><Relationship Id="rId4" Type="http://schemas.openxmlformats.org/officeDocument/2006/relationships/image" Target="../media/image3.emf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2.xml"/><Relationship Id="rId4" Type="http://schemas.openxmlformats.org/officeDocument/2006/relationships/image" Target="../media/image3.em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Relationship Id="rId4" Type="http://schemas.openxmlformats.org/officeDocument/2006/relationships/image" Target="../media/image3.emf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3.xml"/><Relationship Id="rId4" Type="http://schemas.openxmlformats.org/officeDocument/2006/relationships/image" Target="../media/image3.emf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4.xml"/><Relationship Id="rId4" Type="http://schemas.openxmlformats.org/officeDocument/2006/relationships/image" Target="../media/image3.emf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5.xml"/><Relationship Id="rId4" Type="http://schemas.openxmlformats.org/officeDocument/2006/relationships/image" Target="../media/image3.emf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6.xml"/><Relationship Id="rId5" Type="http://schemas.openxmlformats.org/officeDocument/2006/relationships/image" Target="../media/image5.png"/><Relationship Id="rId4" Type="http://schemas.openxmlformats.org/officeDocument/2006/relationships/image" Target="../media/image4.emf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7.xml"/><Relationship Id="rId4" Type="http://schemas.openxmlformats.org/officeDocument/2006/relationships/image" Target="../media/image3.emf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Relationship Id="rId4" Type="http://schemas.openxmlformats.org/officeDocument/2006/relationships/image" Target="../media/image3.em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Relationship Id="rId4" Type="http://schemas.openxmlformats.org/officeDocument/2006/relationships/image" Target="../media/image3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Relationship Id="rId4" Type="http://schemas.openxmlformats.org/officeDocument/2006/relationships/image" Target="../media/image3.em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Relationship Id="rId4" Type="http://schemas.openxmlformats.org/officeDocument/2006/relationships/image" Target="../media/image3.e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.xml"/><Relationship Id="rId4" Type="http://schemas.openxmlformats.org/officeDocument/2006/relationships/image" Target="../media/image3.emf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.xml"/><Relationship Id="rId4" Type="http://schemas.openxmlformats.org/officeDocument/2006/relationships/image" Target="../media/image3.emf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2.xml"/><Relationship Id="rId4" Type="http://schemas.openxmlformats.org/officeDocument/2006/relationships/image" Target="../media/image3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cker 1/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329195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4617C1-998F-BABB-B672-58757F8B49B4}"/>
              </a:ext>
            </a:extLst>
          </p:cNvPr>
          <p:cNvSpPr/>
          <p:nvPr userDrawn="1"/>
        </p:nvSpPr>
        <p:spPr>
          <a:xfrm>
            <a:off x="0" y="343770"/>
            <a:ext cx="12192000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4E814A-67AD-0376-8018-D396961209F9}"/>
              </a:ext>
            </a:extLst>
          </p:cNvPr>
          <p:cNvSpPr/>
          <p:nvPr userDrawn="1"/>
        </p:nvSpPr>
        <p:spPr>
          <a:xfrm>
            <a:off x="407100" y="343565"/>
            <a:ext cx="1979801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B0EECD-F4E6-FE01-373F-F6EF721113FE}"/>
              </a:ext>
            </a:extLst>
          </p:cNvPr>
          <p:cNvSpPr/>
          <p:nvPr userDrawn="1"/>
        </p:nvSpPr>
        <p:spPr>
          <a:xfrm>
            <a:off x="4071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0D886A-7DD0-384E-66D1-7C73E4B404D2}"/>
              </a:ext>
            </a:extLst>
          </p:cNvPr>
          <p:cNvSpPr/>
          <p:nvPr userDrawn="1"/>
        </p:nvSpPr>
        <p:spPr>
          <a:xfrm>
            <a:off x="2756601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9EB9D1-14EF-8CB4-5D66-915D1D663FA7}"/>
              </a:ext>
            </a:extLst>
          </p:cNvPr>
          <p:cNvSpPr/>
          <p:nvPr userDrawn="1"/>
        </p:nvSpPr>
        <p:spPr>
          <a:xfrm>
            <a:off x="5106101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Methodology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FB1B00-60DD-AE89-42C0-D20DA9257E77}"/>
              </a:ext>
            </a:extLst>
          </p:cNvPr>
          <p:cNvSpPr/>
          <p:nvPr userDrawn="1"/>
        </p:nvSpPr>
        <p:spPr>
          <a:xfrm>
            <a:off x="74556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1D390B-CE01-6D47-0B58-0D1BA5C82FA5}"/>
              </a:ext>
            </a:extLst>
          </p:cNvPr>
          <p:cNvSpPr/>
          <p:nvPr userDrawn="1"/>
        </p:nvSpPr>
        <p:spPr>
          <a:xfrm>
            <a:off x="98051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3BB1E6-BF42-C8B4-4A21-11143FDD27D8}"/>
              </a:ext>
            </a:extLst>
          </p:cNvPr>
          <p:cNvSpPr/>
          <p:nvPr userDrawn="1"/>
        </p:nvSpPr>
        <p:spPr>
          <a:xfrm>
            <a:off x="2756601" y="343565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295B5C-8C45-B6D5-118C-D92163FD82D9}"/>
              </a:ext>
            </a:extLst>
          </p:cNvPr>
          <p:cNvSpPr/>
          <p:nvPr userDrawn="1"/>
        </p:nvSpPr>
        <p:spPr>
          <a:xfrm>
            <a:off x="5102139" y="343564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6503FAF-4D61-241B-6D38-A468ADF7204E}"/>
              </a:ext>
            </a:extLst>
          </p:cNvPr>
          <p:cNvSpPr/>
          <p:nvPr userDrawn="1"/>
        </p:nvSpPr>
        <p:spPr>
          <a:xfrm>
            <a:off x="7447676" y="343563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0F1C8B-5896-88A6-5EDA-164A77B5481A}"/>
              </a:ext>
            </a:extLst>
          </p:cNvPr>
          <p:cNvSpPr/>
          <p:nvPr userDrawn="1"/>
        </p:nvSpPr>
        <p:spPr>
          <a:xfrm>
            <a:off x="9793214" y="343562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</p:spTree>
    <p:extLst>
      <p:ext uri="{BB962C8B-B14F-4D97-AF65-F5344CB8AC3E}">
        <p14:creationId xmlns:p14="http://schemas.microsoft.com/office/powerpoint/2010/main" val="8354464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cker Alt 4/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329195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4617C1-998F-BABB-B672-58757F8B49B4}"/>
              </a:ext>
            </a:extLst>
          </p:cNvPr>
          <p:cNvSpPr/>
          <p:nvPr userDrawn="1"/>
        </p:nvSpPr>
        <p:spPr>
          <a:xfrm>
            <a:off x="0" y="2949"/>
            <a:ext cx="12192000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4E814A-67AD-0376-8018-D396961209F9}"/>
              </a:ext>
            </a:extLst>
          </p:cNvPr>
          <p:cNvSpPr/>
          <p:nvPr userDrawn="1"/>
        </p:nvSpPr>
        <p:spPr>
          <a:xfrm>
            <a:off x="407100" y="2744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B0EECD-F4E6-FE01-373F-F6EF721113FE}"/>
              </a:ext>
            </a:extLst>
          </p:cNvPr>
          <p:cNvSpPr/>
          <p:nvPr userDrawn="1"/>
        </p:nvSpPr>
        <p:spPr>
          <a:xfrm>
            <a:off x="4071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0D886A-7DD0-384E-66D1-7C73E4B404D2}"/>
              </a:ext>
            </a:extLst>
          </p:cNvPr>
          <p:cNvSpPr/>
          <p:nvPr userDrawn="1"/>
        </p:nvSpPr>
        <p:spPr>
          <a:xfrm>
            <a:off x="2756601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9EB9D1-14EF-8CB4-5D66-915D1D663FA7}"/>
              </a:ext>
            </a:extLst>
          </p:cNvPr>
          <p:cNvSpPr/>
          <p:nvPr userDrawn="1"/>
        </p:nvSpPr>
        <p:spPr>
          <a:xfrm>
            <a:off x="5106101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Methodology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FB1B00-60DD-AE89-42C0-D20DA9257E77}"/>
              </a:ext>
            </a:extLst>
          </p:cNvPr>
          <p:cNvSpPr/>
          <p:nvPr userDrawn="1"/>
        </p:nvSpPr>
        <p:spPr>
          <a:xfrm>
            <a:off x="74556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1D390B-CE01-6D47-0B58-0D1BA5C82FA5}"/>
              </a:ext>
            </a:extLst>
          </p:cNvPr>
          <p:cNvSpPr/>
          <p:nvPr userDrawn="1"/>
        </p:nvSpPr>
        <p:spPr>
          <a:xfrm>
            <a:off x="98051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3BB1E6-BF42-C8B4-4A21-11143FDD27D8}"/>
              </a:ext>
            </a:extLst>
          </p:cNvPr>
          <p:cNvSpPr/>
          <p:nvPr userDrawn="1"/>
        </p:nvSpPr>
        <p:spPr>
          <a:xfrm>
            <a:off x="2756601" y="2744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295B5C-8C45-B6D5-118C-D92163FD82D9}"/>
              </a:ext>
            </a:extLst>
          </p:cNvPr>
          <p:cNvSpPr/>
          <p:nvPr userDrawn="1"/>
        </p:nvSpPr>
        <p:spPr>
          <a:xfrm>
            <a:off x="5102139" y="2743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6503FAF-4D61-241B-6D38-A468ADF7204E}"/>
              </a:ext>
            </a:extLst>
          </p:cNvPr>
          <p:cNvSpPr/>
          <p:nvPr userDrawn="1"/>
        </p:nvSpPr>
        <p:spPr>
          <a:xfrm>
            <a:off x="7447676" y="2742"/>
            <a:ext cx="1979801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0F1C8B-5896-88A6-5EDA-164A77B5481A}"/>
              </a:ext>
            </a:extLst>
          </p:cNvPr>
          <p:cNvSpPr/>
          <p:nvPr userDrawn="1"/>
        </p:nvSpPr>
        <p:spPr>
          <a:xfrm>
            <a:off x="9793214" y="2741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</p:spTree>
    <p:extLst>
      <p:ext uri="{BB962C8B-B14F-4D97-AF65-F5344CB8AC3E}">
        <p14:creationId xmlns:p14="http://schemas.microsoft.com/office/powerpoint/2010/main" val="34832689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cker Alt 5/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329195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4617C1-998F-BABB-B672-58757F8B49B4}"/>
              </a:ext>
            </a:extLst>
          </p:cNvPr>
          <p:cNvSpPr/>
          <p:nvPr userDrawn="1"/>
        </p:nvSpPr>
        <p:spPr>
          <a:xfrm>
            <a:off x="0" y="2949"/>
            <a:ext cx="12192000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4E814A-67AD-0376-8018-D396961209F9}"/>
              </a:ext>
            </a:extLst>
          </p:cNvPr>
          <p:cNvSpPr/>
          <p:nvPr userDrawn="1"/>
        </p:nvSpPr>
        <p:spPr>
          <a:xfrm>
            <a:off x="407100" y="2744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B0EECD-F4E6-FE01-373F-F6EF721113FE}"/>
              </a:ext>
            </a:extLst>
          </p:cNvPr>
          <p:cNvSpPr/>
          <p:nvPr userDrawn="1"/>
        </p:nvSpPr>
        <p:spPr>
          <a:xfrm>
            <a:off x="4071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0D886A-7DD0-384E-66D1-7C73E4B404D2}"/>
              </a:ext>
            </a:extLst>
          </p:cNvPr>
          <p:cNvSpPr/>
          <p:nvPr userDrawn="1"/>
        </p:nvSpPr>
        <p:spPr>
          <a:xfrm>
            <a:off x="2756601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9EB9D1-14EF-8CB4-5D66-915D1D663FA7}"/>
              </a:ext>
            </a:extLst>
          </p:cNvPr>
          <p:cNvSpPr/>
          <p:nvPr userDrawn="1"/>
        </p:nvSpPr>
        <p:spPr>
          <a:xfrm>
            <a:off x="5106101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Methodology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FB1B00-60DD-AE89-42C0-D20DA9257E77}"/>
              </a:ext>
            </a:extLst>
          </p:cNvPr>
          <p:cNvSpPr/>
          <p:nvPr userDrawn="1"/>
        </p:nvSpPr>
        <p:spPr>
          <a:xfrm>
            <a:off x="74556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1D390B-CE01-6D47-0B58-0D1BA5C82FA5}"/>
              </a:ext>
            </a:extLst>
          </p:cNvPr>
          <p:cNvSpPr/>
          <p:nvPr userDrawn="1"/>
        </p:nvSpPr>
        <p:spPr>
          <a:xfrm>
            <a:off x="98051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3BB1E6-BF42-C8B4-4A21-11143FDD27D8}"/>
              </a:ext>
            </a:extLst>
          </p:cNvPr>
          <p:cNvSpPr/>
          <p:nvPr userDrawn="1"/>
        </p:nvSpPr>
        <p:spPr>
          <a:xfrm>
            <a:off x="2756601" y="2744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295B5C-8C45-B6D5-118C-D92163FD82D9}"/>
              </a:ext>
            </a:extLst>
          </p:cNvPr>
          <p:cNvSpPr/>
          <p:nvPr userDrawn="1"/>
        </p:nvSpPr>
        <p:spPr>
          <a:xfrm>
            <a:off x="5102139" y="2743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6503FAF-4D61-241B-6D38-A468ADF7204E}"/>
              </a:ext>
            </a:extLst>
          </p:cNvPr>
          <p:cNvSpPr/>
          <p:nvPr userDrawn="1"/>
        </p:nvSpPr>
        <p:spPr>
          <a:xfrm>
            <a:off x="7447676" y="2742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0F1C8B-5896-88A6-5EDA-164A77B5481A}"/>
              </a:ext>
            </a:extLst>
          </p:cNvPr>
          <p:cNvSpPr/>
          <p:nvPr userDrawn="1"/>
        </p:nvSpPr>
        <p:spPr>
          <a:xfrm>
            <a:off x="9793214" y="2741"/>
            <a:ext cx="1979801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</p:spTree>
    <p:extLst>
      <p:ext uri="{BB962C8B-B14F-4D97-AF65-F5344CB8AC3E}">
        <p14:creationId xmlns:p14="http://schemas.microsoft.com/office/powerpoint/2010/main" val="9745810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cker Alt Ap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329195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4617C1-998F-BABB-B672-58757F8B49B4}"/>
              </a:ext>
            </a:extLst>
          </p:cNvPr>
          <p:cNvSpPr/>
          <p:nvPr userDrawn="1"/>
        </p:nvSpPr>
        <p:spPr>
          <a:xfrm>
            <a:off x="0" y="2949"/>
            <a:ext cx="12192000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9EB9D1-14EF-8CB4-5D66-915D1D663FA7}"/>
              </a:ext>
            </a:extLst>
          </p:cNvPr>
          <p:cNvSpPr/>
          <p:nvPr userDrawn="1"/>
        </p:nvSpPr>
        <p:spPr>
          <a:xfrm>
            <a:off x="5106101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Appendix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295B5C-8C45-B6D5-118C-D92163FD82D9}"/>
              </a:ext>
            </a:extLst>
          </p:cNvPr>
          <p:cNvSpPr/>
          <p:nvPr userDrawn="1"/>
        </p:nvSpPr>
        <p:spPr>
          <a:xfrm>
            <a:off x="5102139" y="2743"/>
            <a:ext cx="1979801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</p:spTree>
    <p:extLst>
      <p:ext uri="{BB962C8B-B14F-4D97-AF65-F5344CB8AC3E}">
        <p14:creationId xmlns:p14="http://schemas.microsoft.com/office/powerpoint/2010/main" val="15381707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cker 1/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329195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4617C1-998F-BABB-B672-58757F8B49B4}"/>
              </a:ext>
            </a:extLst>
          </p:cNvPr>
          <p:cNvSpPr/>
          <p:nvPr userDrawn="1"/>
        </p:nvSpPr>
        <p:spPr>
          <a:xfrm>
            <a:off x="0" y="343770"/>
            <a:ext cx="12192000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4E814A-67AD-0376-8018-D396961209F9}"/>
              </a:ext>
            </a:extLst>
          </p:cNvPr>
          <p:cNvSpPr/>
          <p:nvPr userDrawn="1"/>
        </p:nvSpPr>
        <p:spPr>
          <a:xfrm>
            <a:off x="407100" y="343565"/>
            <a:ext cx="1979801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B0EECD-F4E6-FE01-373F-F6EF721113FE}"/>
              </a:ext>
            </a:extLst>
          </p:cNvPr>
          <p:cNvSpPr/>
          <p:nvPr userDrawn="1"/>
        </p:nvSpPr>
        <p:spPr>
          <a:xfrm>
            <a:off x="4071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0D886A-7DD0-384E-66D1-7C73E4B404D2}"/>
              </a:ext>
            </a:extLst>
          </p:cNvPr>
          <p:cNvSpPr/>
          <p:nvPr userDrawn="1"/>
        </p:nvSpPr>
        <p:spPr>
          <a:xfrm>
            <a:off x="3539767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FB1B00-60DD-AE89-42C0-D20DA9257E77}"/>
              </a:ext>
            </a:extLst>
          </p:cNvPr>
          <p:cNvSpPr/>
          <p:nvPr userDrawn="1"/>
        </p:nvSpPr>
        <p:spPr>
          <a:xfrm>
            <a:off x="6672434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1D390B-CE01-6D47-0B58-0D1BA5C82FA5}"/>
              </a:ext>
            </a:extLst>
          </p:cNvPr>
          <p:cNvSpPr/>
          <p:nvPr userDrawn="1"/>
        </p:nvSpPr>
        <p:spPr>
          <a:xfrm>
            <a:off x="98051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3BB1E6-BF42-C8B4-4A21-11143FDD27D8}"/>
              </a:ext>
            </a:extLst>
          </p:cNvPr>
          <p:cNvSpPr/>
          <p:nvPr userDrawn="1"/>
        </p:nvSpPr>
        <p:spPr>
          <a:xfrm>
            <a:off x="3535805" y="343565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6503FAF-4D61-241B-6D38-A468ADF7204E}"/>
              </a:ext>
            </a:extLst>
          </p:cNvPr>
          <p:cNvSpPr/>
          <p:nvPr userDrawn="1"/>
        </p:nvSpPr>
        <p:spPr>
          <a:xfrm>
            <a:off x="6664510" y="343563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0F1C8B-5896-88A6-5EDA-164A77B5481A}"/>
              </a:ext>
            </a:extLst>
          </p:cNvPr>
          <p:cNvSpPr/>
          <p:nvPr userDrawn="1"/>
        </p:nvSpPr>
        <p:spPr>
          <a:xfrm>
            <a:off x="9793214" y="343562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</p:spTree>
    <p:extLst>
      <p:ext uri="{BB962C8B-B14F-4D97-AF65-F5344CB8AC3E}">
        <p14:creationId xmlns:p14="http://schemas.microsoft.com/office/powerpoint/2010/main" val="11646279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cker 2/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329195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4617C1-998F-BABB-B672-58757F8B49B4}"/>
              </a:ext>
            </a:extLst>
          </p:cNvPr>
          <p:cNvSpPr/>
          <p:nvPr userDrawn="1"/>
        </p:nvSpPr>
        <p:spPr>
          <a:xfrm>
            <a:off x="0" y="343770"/>
            <a:ext cx="12192000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4E814A-67AD-0376-8018-D396961209F9}"/>
              </a:ext>
            </a:extLst>
          </p:cNvPr>
          <p:cNvSpPr/>
          <p:nvPr userDrawn="1"/>
        </p:nvSpPr>
        <p:spPr>
          <a:xfrm>
            <a:off x="407100" y="343565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B0EECD-F4E6-FE01-373F-F6EF721113FE}"/>
              </a:ext>
            </a:extLst>
          </p:cNvPr>
          <p:cNvSpPr/>
          <p:nvPr userDrawn="1"/>
        </p:nvSpPr>
        <p:spPr>
          <a:xfrm>
            <a:off x="4071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0D886A-7DD0-384E-66D1-7C73E4B404D2}"/>
              </a:ext>
            </a:extLst>
          </p:cNvPr>
          <p:cNvSpPr/>
          <p:nvPr userDrawn="1"/>
        </p:nvSpPr>
        <p:spPr>
          <a:xfrm>
            <a:off x="3539767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FB1B00-60DD-AE89-42C0-D20DA9257E77}"/>
              </a:ext>
            </a:extLst>
          </p:cNvPr>
          <p:cNvSpPr/>
          <p:nvPr userDrawn="1"/>
        </p:nvSpPr>
        <p:spPr>
          <a:xfrm>
            <a:off x="6672434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1D390B-CE01-6D47-0B58-0D1BA5C82FA5}"/>
              </a:ext>
            </a:extLst>
          </p:cNvPr>
          <p:cNvSpPr/>
          <p:nvPr userDrawn="1"/>
        </p:nvSpPr>
        <p:spPr>
          <a:xfrm>
            <a:off x="98051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3BB1E6-BF42-C8B4-4A21-11143FDD27D8}"/>
              </a:ext>
            </a:extLst>
          </p:cNvPr>
          <p:cNvSpPr/>
          <p:nvPr userDrawn="1"/>
        </p:nvSpPr>
        <p:spPr>
          <a:xfrm>
            <a:off x="3535805" y="343565"/>
            <a:ext cx="1979801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6503FAF-4D61-241B-6D38-A468ADF7204E}"/>
              </a:ext>
            </a:extLst>
          </p:cNvPr>
          <p:cNvSpPr/>
          <p:nvPr userDrawn="1"/>
        </p:nvSpPr>
        <p:spPr>
          <a:xfrm>
            <a:off x="6664510" y="343563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0F1C8B-5896-88A6-5EDA-164A77B5481A}"/>
              </a:ext>
            </a:extLst>
          </p:cNvPr>
          <p:cNvSpPr/>
          <p:nvPr userDrawn="1"/>
        </p:nvSpPr>
        <p:spPr>
          <a:xfrm>
            <a:off x="9793214" y="343562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</p:spTree>
    <p:extLst>
      <p:ext uri="{BB962C8B-B14F-4D97-AF65-F5344CB8AC3E}">
        <p14:creationId xmlns:p14="http://schemas.microsoft.com/office/powerpoint/2010/main" val="36403866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cker 3/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329195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4617C1-998F-BABB-B672-58757F8B49B4}"/>
              </a:ext>
            </a:extLst>
          </p:cNvPr>
          <p:cNvSpPr/>
          <p:nvPr userDrawn="1"/>
        </p:nvSpPr>
        <p:spPr>
          <a:xfrm>
            <a:off x="0" y="343770"/>
            <a:ext cx="12192000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4E814A-67AD-0376-8018-D396961209F9}"/>
              </a:ext>
            </a:extLst>
          </p:cNvPr>
          <p:cNvSpPr/>
          <p:nvPr userDrawn="1"/>
        </p:nvSpPr>
        <p:spPr>
          <a:xfrm>
            <a:off x="407100" y="343565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B0EECD-F4E6-FE01-373F-F6EF721113FE}"/>
              </a:ext>
            </a:extLst>
          </p:cNvPr>
          <p:cNvSpPr/>
          <p:nvPr userDrawn="1"/>
        </p:nvSpPr>
        <p:spPr>
          <a:xfrm>
            <a:off x="4071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0D886A-7DD0-384E-66D1-7C73E4B404D2}"/>
              </a:ext>
            </a:extLst>
          </p:cNvPr>
          <p:cNvSpPr/>
          <p:nvPr userDrawn="1"/>
        </p:nvSpPr>
        <p:spPr>
          <a:xfrm>
            <a:off x="3539767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9EB9D1-14EF-8CB4-5D66-915D1D663FA7}"/>
              </a:ext>
            </a:extLst>
          </p:cNvPr>
          <p:cNvSpPr/>
          <p:nvPr userDrawn="1"/>
        </p:nvSpPr>
        <p:spPr>
          <a:xfrm>
            <a:off x="6672434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Methodology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1D390B-CE01-6D47-0B58-0D1BA5C82FA5}"/>
              </a:ext>
            </a:extLst>
          </p:cNvPr>
          <p:cNvSpPr/>
          <p:nvPr userDrawn="1"/>
        </p:nvSpPr>
        <p:spPr>
          <a:xfrm>
            <a:off x="98051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3BB1E6-BF42-C8B4-4A21-11143FDD27D8}"/>
              </a:ext>
            </a:extLst>
          </p:cNvPr>
          <p:cNvSpPr/>
          <p:nvPr userDrawn="1"/>
        </p:nvSpPr>
        <p:spPr>
          <a:xfrm>
            <a:off x="3535805" y="343565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295B5C-8C45-B6D5-118C-D92163FD82D9}"/>
              </a:ext>
            </a:extLst>
          </p:cNvPr>
          <p:cNvSpPr/>
          <p:nvPr userDrawn="1"/>
        </p:nvSpPr>
        <p:spPr>
          <a:xfrm>
            <a:off x="6664510" y="343564"/>
            <a:ext cx="1979801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0F1C8B-5896-88A6-5EDA-164A77B5481A}"/>
              </a:ext>
            </a:extLst>
          </p:cNvPr>
          <p:cNvSpPr/>
          <p:nvPr userDrawn="1"/>
        </p:nvSpPr>
        <p:spPr>
          <a:xfrm>
            <a:off x="9793214" y="343562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</p:spTree>
    <p:extLst>
      <p:ext uri="{BB962C8B-B14F-4D97-AF65-F5344CB8AC3E}">
        <p14:creationId xmlns:p14="http://schemas.microsoft.com/office/powerpoint/2010/main" val="6413238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cker 4/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329195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4617C1-998F-BABB-B672-58757F8B49B4}"/>
              </a:ext>
            </a:extLst>
          </p:cNvPr>
          <p:cNvSpPr/>
          <p:nvPr userDrawn="1"/>
        </p:nvSpPr>
        <p:spPr>
          <a:xfrm>
            <a:off x="0" y="343770"/>
            <a:ext cx="12192000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4E814A-67AD-0376-8018-D396961209F9}"/>
              </a:ext>
            </a:extLst>
          </p:cNvPr>
          <p:cNvSpPr/>
          <p:nvPr userDrawn="1"/>
        </p:nvSpPr>
        <p:spPr>
          <a:xfrm>
            <a:off x="407100" y="343565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B0EECD-F4E6-FE01-373F-F6EF721113FE}"/>
              </a:ext>
            </a:extLst>
          </p:cNvPr>
          <p:cNvSpPr/>
          <p:nvPr userDrawn="1"/>
        </p:nvSpPr>
        <p:spPr>
          <a:xfrm>
            <a:off x="4071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0D886A-7DD0-384E-66D1-7C73E4B404D2}"/>
              </a:ext>
            </a:extLst>
          </p:cNvPr>
          <p:cNvSpPr/>
          <p:nvPr userDrawn="1"/>
        </p:nvSpPr>
        <p:spPr>
          <a:xfrm>
            <a:off x="3539767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FB1B00-60DD-AE89-42C0-D20DA9257E77}"/>
              </a:ext>
            </a:extLst>
          </p:cNvPr>
          <p:cNvSpPr/>
          <p:nvPr userDrawn="1"/>
        </p:nvSpPr>
        <p:spPr>
          <a:xfrm>
            <a:off x="6672434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1D390B-CE01-6D47-0B58-0D1BA5C82FA5}"/>
              </a:ext>
            </a:extLst>
          </p:cNvPr>
          <p:cNvSpPr/>
          <p:nvPr userDrawn="1"/>
        </p:nvSpPr>
        <p:spPr>
          <a:xfrm>
            <a:off x="98051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3BB1E6-BF42-C8B4-4A21-11143FDD27D8}"/>
              </a:ext>
            </a:extLst>
          </p:cNvPr>
          <p:cNvSpPr/>
          <p:nvPr userDrawn="1"/>
        </p:nvSpPr>
        <p:spPr>
          <a:xfrm>
            <a:off x="3535805" y="343565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6503FAF-4D61-241B-6D38-A468ADF7204E}"/>
              </a:ext>
            </a:extLst>
          </p:cNvPr>
          <p:cNvSpPr/>
          <p:nvPr userDrawn="1"/>
        </p:nvSpPr>
        <p:spPr>
          <a:xfrm>
            <a:off x="6664510" y="343563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0F1C8B-5896-88A6-5EDA-164A77B5481A}"/>
              </a:ext>
            </a:extLst>
          </p:cNvPr>
          <p:cNvSpPr/>
          <p:nvPr userDrawn="1"/>
        </p:nvSpPr>
        <p:spPr>
          <a:xfrm>
            <a:off x="9793214" y="343562"/>
            <a:ext cx="1979801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</p:spTree>
    <p:extLst>
      <p:ext uri="{BB962C8B-B14F-4D97-AF65-F5344CB8AC3E}">
        <p14:creationId xmlns:p14="http://schemas.microsoft.com/office/powerpoint/2010/main" val="91817757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cker Alt 1/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329195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4617C1-998F-BABB-B672-58757F8B49B4}"/>
              </a:ext>
            </a:extLst>
          </p:cNvPr>
          <p:cNvSpPr/>
          <p:nvPr userDrawn="1"/>
        </p:nvSpPr>
        <p:spPr>
          <a:xfrm>
            <a:off x="0" y="2949"/>
            <a:ext cx="12192000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4E814A-67AD-0376-8018-D396961209F9}"/>
              </a:ext>
            </a:extLst>
          </p:cNvPr>
          <p:cNvSpPr/>
          <p:nvPr userDrawn="1"/>
        </p:nvSpPr>
        <p:spPr>
          <a:xfrm>
            <a:off x="407100" y="2744"/>
            <a:ext cx="1979801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B0EECD-F4E6-FE01-373F-F6EF721113FE}"/>
              </a:ext>
            </a:extLst>
          </p:cNvPr>
          <p:cNvSpPr/>
          <p:nvPr userDrawn="1"/>
        </p:nvSpPr>
        <p:spPr>
          <a:xfrm>
            <a:off x="4071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0D886A-7DD0-384E-66D1-7C73E4B404D2}"/>
              </a:ext>
            </a:extLst>
          </p:cNvPr>
          <p:cNvSpPr/>
          <p:nvPr userDrawn="1"/>
        </p:nvSpPr>
        <p:spPr>
          <a:xfrm>
            <a:off x="3539767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9EB9D1-14EF-8CB4-5D66-915D1D663FA7}"/>
              </a:ext>
            </a:extLst>
          </p:cNvPr>
          <p:cNvSpPr/>
          <p:nvPr userDrawn="1"/>
        </p:nvSpPr>
        <p:spPr>
          <a:xfrm>
            <a:off x="6672434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Methodology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1D390B-CE01-6D47-0B58-0D1BA5C82FA5}"/>
              </a:ext>
            </a:extLst>
          </p:cNvPr>
          <p:cNvSpPr/>
          <p:nvPr userDrawn="1"/>
        </p:nvSpPr>
        <p:spPr>
          <a:xfrm>
            <a:off x="98051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3BB1E6-BF42-C8B4-4A21-11143FDD27D8}"/>
              </a:ext>
            </a:extLst>
          </p:cNvPr>
          <p:cNvSpPr/>
          <p:nvPr userDrawn="1"/>
        </p:nvSpPr>
        <p:spPr>
          <a:xfrm>
            <a:off x="3535805" y="2744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295B5C-8C45-B6D5-118C-D92163FD82D9}"/>
              </a:ext>
            </a:extLst>
          </p:cNvPr>
          <p:cNvSpPr/>
          <p:nvPr userDrawn="1"/>
        </p:nvSpPr>
        <p:spPr>
          <a:xfrm>
            <a:off x="6664510" y="2743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0F1C8B-5896-88A6-5EDA-164A77B5481A}"/>
              </a:ext>
            </a:extLst>
          </p:cNvPr>
          <p:cNvSpPr/>
          <p:nvPr userDrawn="1"/>
        </p:nvSpPr>
        <p:spPr>
          <a:xfrm>
            <a:off x="9793214" y="2741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</p:spTree>
    <p:extLst>
      <p:ext uri="{BB962C8B-B14F-4D97-AF65-F5344CB8AC3E}">
        <p14:creationId xmlns:p14="http://schemas.microsoft.com/office/powerpoint/2010/main" val="299542040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cker Alt 2/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329195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4617C1-998F-BABB-B672-58757F8B49B4}"/>
              </a:ext>
            </a:extLst>
          </p:cNvPr>
          <p:cNvSpPr/>
          <p:nvPr userDrawn="1"/>
        </p:nvSpPr>
        <p:spPr>
          <a:xfrm>
            <a:off x="0" y="2949"/>
            <a:ext cx="12192000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4E814A-67AD-0376-8018-D396961209F9}"/>
              </a:ext>
            </a:extLst>
          </p:cNvPr>
          <p:cNvSpPr/>
          <p:nvPr userDrawn="1"/>
        </p:nvSpPr>
        <p:spPr>
          <a:xfrm>
            <a:off x="407100" y="2744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B0EECD-F4E6-FE01-373F-F6EF721113FE}"/>
              </a:ext>
            </a:extLst>
          </p:cNvPr>
          <p:cNvSpPr/>
          <p:nvPr userDrawn="1"/>
        </p:nvSpPr>
        <p:spPr>
          <a:xfrm>
            <a:off x="4071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0D886A-7DD0-384E-66D1-7C73E4B404D2}"/>
              </a:ext>
            </a:extLst>
          </p:cNvPr>
          <p:cNvSpPr/>
          <p:nvPr userDrawn="1"/>
        </p:nvSpPr>
        <p:spPr>
          <a:xfrm>
            <a:off x="3539767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9EB9D1-14EF-8CB4-5D66-915D1D663FA7}"/>
              </a:ext>
            </a:extLst>
          </p:cNvPr>
          <p:cNvSpPr/>
          <p:nvPr userDrawn="1"/>
        </p:nvSpPr>
        <p:spPr>
          <a:xfrm>
            <a:off x="6672434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Methodology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1D390B-CE01-6D47-0B58-0D1BA5C82FA5}"/>
              </a:ext>
            </a:extLst>
          </p:cNvPr>
          <p:cNvSpPr/>
          <p:nvPr userDrawn="1"/>
        </p:nvSpPr>
        <p:spPr>
          <a:xfrm>
            <a:off x="98051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3BB1E6-BF42-C8B4-4A21-11143FDD27D8}"/>
              </a:ext>
            </a:extLst>
          </p:cNvPr>
          <p:cNvSpPr/>
          <p:nvPr userDrawn="1"/>
        </p:nvSpPr>
        <p:spPr>
          <a:xfrm>
            <a:off x="3535805" y="2744"/>
            <a:ext cx="1979801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295B5C-8C45-B6D5-118C-D92163FD82D9}"/>
              </a:ext>
            </a:extLst>
          </p:cNvPr>
          <p:cNvSpPr/>
          <p:nvPr userDrawn="1"/>
        </p:nvSpPr>
        <p:spPr>
          <a:xfrm>
            <a:off x="6664510" y="2743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0F1C8B-5896-88A6-5EDA-164A77B5481A}"/>
              </a:ext>
            </a:extLst>
          </p:cNvPr>
          <p:cNvSpPr/>
          <p:nvPr userDrawn="1"/>
        </p:nvSpPr>
        <p:spPr>
          <a:xfrm>
            <a:off x="9793214" y="2741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</p:spTree>
    <p:extLst>
      <p:ext uri="{BB962C8B-B14F-4D97-AF65-F5344CB8AC3E}">
        <p14:creationId xmlns:p14="http://schemas.microsoft.com/office/powerpoint/2010/main" val="113091265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cker Alt 3/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329195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4617C1-998F-BABB-B672-58757F8B49B4}"/>
              </a:ext>
            </a:extLst>
          </p:cNvPr>
          <p:cNvSpPr/>
          <p:nvPr userDrawn="1"/>
        </p:nvSpPr>
        <p:spPr>
          <a:xfrm>
            <a:off x="0" y="2949"/>
            <a:ext cx="12192000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4E814A-67AD-0376-8018-D396961209F9}"/>
              </a:ext>
            </a:extLst>
          </p:cNvPr>
          <p:cNvSpPr/>
          <p:nvPr userDrawn="1"/>
        </p:nvSpPr>
        <p:spPr>
          <a:xfrm>
            <a:off x="407100" y="2744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B0EECD-F4E6-FE01-373F-F6EF721113FE}"/>
              </a:ext>
            </a:extLst>
          </p:cNvPr>
          <p:cNvSpPr/>
          <p:nvPr userDrawn="1"/>
        </p:nvSpPr>
        <p:spPr>
          <a:xfrm>
            <a:off x="4071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0D886A-7DD0-384E-66D1-7C73E4B404D2}"/>
              </a:ext>
            </a:extLst>
          </p:cNvPr>
          <p:cNvSpPr/>
          <p:nvPr userDrawn="1"/>
        </p:nvSpPr>
        <p:spPr>
          <a:xfrm>
            <a:off x="3539767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9EB9D1-14EF-8CB4-5D66-915D1D663FA7}"/>
              </a:ext>
            </a:extLst>
          </p:cNvPr>
          <p:cNvSpPr/>
          <p:nvPr userDrawn="1"/>
        </p:nvSpPr>
        <p:spPr>
          <a:xfrm>
            <a:off x="6672434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Methodology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1D390B-CE01-6D47-0B58-0D1BA5C82FA5}"/>
              </a:ext>
            </a:extLst>
          </p:cNvPr>
          <p:cNvSpPr/>
          <p:nvPr userDrawn="1"/>
        </p:nvSpPr>
        <p:spPr>
          <a:xfrm>
            <a:off x="98051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3BB1E6-BF42-C8B4-4A21-11143FDD27D8}"/>
              </a:ext>
            </a:extLst>
          </p:cNvPr>
          <p:cNvSpPr/>
          <p:nvPr userDrawn="1"/>
        </p:nvSpPr>
        <p:spPr>
          <a:xfrm>
            <a:off x="3535805" y="2744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295B5C-8C45-B6D5-118C-D92163FD82D9}"/>
              </a:ext>
            </a:extLst>
          </p:cNvPr>
          <p:cNvSpPr/>
          <p:nvPr userDrawn="1"/>
        </p:nvSpPr>
        <p:spPr>
          <a:xfrm>
            <a:off x="6664510" y="2743"/>
            <a:ext cx="1979801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0F1C8B-5896-88A6-5EDA-164A77B5481A}"/>
              </a:ext>
            </a:extLst>
          </p:cNvPr>
          <p:cNvSpPr/>
          <p:nvPr userDrawn="1"/>
        </p:nvSpPr>
        <p:spPr>
          <a:xfrm>
            <a:off x="9793214" y="2741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</p:spTree>
    <p:extLst>
      <p:ext uri="{BB962C8B-B14F-4D97-AF65-F5344CB8AC3E}">
        <p14:creationId xmlns:p14="http://schemas.microsoft.com/office/powerpoint/2010/main" val="7687056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cker 2/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329195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4617C1-998F-BABB-B672-58757F8B49B4}"/>
              </a:ext>
            </a:extLst>
          </p:cNvPr>
          <p:cNvSpPr/>
          <p:nvPr userDrawn="1"/>
        </p:nvSpPr>
        <p:spPr>
          <a:xfrm>
            <a:off x="0" y="343770"/>
            <a:ext cx="12192000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4E814A-67AD-0376-8018-D396961209F9}"/>
              </a:ext>
            </a:extLst>
          </p:cNvPr>
          <p:cNvSpPr/>
          <p:nvPr userDrawn="1"/>
        </p:nvSpPr>
        <p:spPr>
          <a:xfrm>
            <a:off x="407100" y="343565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B0EECD-F4E6-FE01-373F-F6EF721113FE}"/>
              </a:ext>
            </a:extLst>
          </p:cNvPr>
          <p:cNvSpPr/>
          <p:nvPr userDrawn="1"/>
        </p:nvSpPr>
        <p:spPr>
          <a:xfrm>
            <a:off x="4071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0D886A-7DD0-384E-66D1-7C73E4B404D2}"/>
              </a:ext>
            </a:extLst>
          </p:cNvPr>
          <p:cNvSpPr/>
          <p:nvPr userDrawn="1"/>
        </p:nvSpPr>
        <p:spPr>
          <a:xfrm>
            <a:off x="2756601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9EB9D1-14EF-8CB4-5D66-915D1D663FA7}"/>
              </a:ext>
            </a:extLst>
          </p:cNvPr>
          <p:cNvSpPr/>
          <p:nvPr userDrawn="1"/>
        </p:nvSpPr>
        <p:spPr>
          <a:xfrm>
            <a:off x="5106101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Methodology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FB1B00-60DD-AE89-42C0-D20DA9257E77}"/>
              </a:ext>
            </a:extLst>
          </p:cNvPr>
          <p:cNvSpPr/>
          <p:nvPr userDrawn="1"/>
        </p:nvSpPr>
        <p:spPr>
          <a:xfrm>
            <a:off x="74556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1D390B-CE01-6D47-0B58-0D1BA5C82FA5}"/>
              </a:ext>
            </a:extLst>
          </p:cNvPr>
          <p:cNvSpPr/>
          <p:nvPr userDrawn="1"/>
        </p:nvSpPr>
        <p:spPr>
          <a:xfrm>
            <a:off x="98051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3BB1E6-BF42-C8B4-4A21-11143FDD27D8}"/>
              </a:ext>
            </a:extLst>
          </p:cNvPr>
          <p:cNvSpPr/>
          <p:nvPr userDrawn="1"/>
        </p:nvSpPr>
        <p:spPr>
          <a:xfrm>
            <a:off x="2756601" y="343565"/>
            <a:ext cx="1979801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295B5C-8C45-B6D5-118C-D92163FD82D9}"/>
              </a:ext>
            </a:extLst>
          </p:cNvPr>
          <p:cNvSpPr/>
          <p:nvPr userDrawn="1"/>
        </p:nvSpPr>
        <p:spPr>
          <a:xfrm>
            <a:off x="5102139" y="343564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6503FAF-4D61-241B-6D38-A468ADF7204E}"/>
              </a:ext>
            </a:extLst>
          </p:cNvPr>
          <p:cNvSpPr/>
          <p:nvPr userDrawn="1"/>
        </p:nvSpPr>
        <p:spPr>
          <a:xfrm>
            <a:off x="7447676" y="343563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0F1C8B-5896-88A6-5EDA-164A77B5481A}"/>
              </a:ext>
            </a:extLst>
          </p:cNvPr>
          <p:cNvSpPr/>
          <p:nvPr userDrawn="1"/>
        </p:nvSpPr>
        <p:spPr>
          <a:xfrm>
            <a:off x="9793214" y="343562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</p:spTree>
    <p:extLst>
      <p:ext uri="{BB962C8B-B14F-4D97-AF65-F5344CB8AC3E}">
        <p14:creationId xmlns:p14="http://schemas.microsoft.com/office/powerpoint/2010/main" val="346630847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cker Alt 4/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329195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4617C1-998F-BABB-B672-58757F8B49B4}"/>
              </a:ext>
            </a:extLst>
          </p:cNvPr>
          <p:cNvSpPr/>
          <p:nvPr userDrawn="1"/>
        </p:nvSpPr>
        <p:spPr>
          <a:xfrm>
            <a:off x="0" y="2949"/>
            <a:ext cx="12192000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4E814A-67AD-0376-8018-D396961209F9}"/>
              </a:ext>
            </a:extLst>
          </p:cNvPr>
          <p:cNvSpPr/>
          <p:nvPr userDrawn="1"/>
        </p:nvSpPr>
        <p:spPr>
          <a:xfrm>
            <a:off x="407100" y="2744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B0EECD-F4E6-FE01-373F-F6EF721113FE}"/>
              </a:ext>
            </a:extLst>
          </p:cNvPr>
          <p:cNvSpPr/>
          <p:nvPr userDrawn="1"/>
        </p:nvSpPr>
        <p:spPr>
          <a:xfrm>
            <a:off x="4071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0D886A-7DD0-384E-66D1-7C73E4B404D2}"/>
              </a:ext>
            </a:extLst>
          </p:cNvPr>
          <p:cNvSpPr/>
          <p:nvPr userDrawn="1"/>
        </p:nvSpPr>
        <p:spPr>
          <a:xfrm>
            <a:off x="3539767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9EB9D1-14EF-8CB4-5D66-915D1D663FA7}"/>
              </a:ext>
            </a:extLst>
          </p:cNvPr>
          <p:cNvSpPr/>
          <p:nvPr userDrawn="1"/>
        </p:nvSpPr>
        <p:spPr>
          <a:xfrm>
            <a:off x="6672434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Methodology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1D390B-CE01-6D47-0B58-0D1BA5C82FA5}"/>
              </a:ext>
            </a:extLst>
          </p:cNvPr>
          <p:cNvSpPr/>
          <p:nvPr userDrawn="1"/>
        </p:nvSpPr>
        <p:spPr>
          <a:xfrm>
            <a:off x="98051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3BB1E6-BF42-C8B4-4A21-11143FDD27D8}"/>
              </a:ext>
            </a:extLst>
          </p:cNvPr>
          <p:cNvSpPr/>
          <p:nvPr userDrawn="1"/>
        </p:nvSpPr>
        <p:spPr>
          <a:xfrm>
            <a:off x="3535805" y="2744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295B5C-8C45-B6D5-118C-D92163FD82D9}"/>
              </a:ext>
            </a:extLst>
          </p:cNvPr>
          <p:cNvSpPr/>
          <p:nvPr userDrawn="1"/>
        </p:nvSpPr>
        <p:spPr>
          <a:xfrm>
            <a:off x="6664510" y="2743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0F1C8B-5896-88A6-5EDA-164A77B5481A}"/>
              </a:ext>
            </a:extLst>
          </p:cNvPr>
          <p:cNvSpPr/>
          <p:nvPr userDrawn="1"/>
        </p:nvSpPr>
        <p:spPr>
          <a:xfrm>
            <a:off x="9793214" y="2741"/>
            <a:ext cx="1979801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</p:spTree>
    <p:extLst>
      <p:ext uri="{BB962C8B-B14F-4D97-AF65-F5344CB8AC3E}">
        <p14:creationId xmlns:p14="http://schemas.microsoft.com/office/powerpoint/2010/main" val="39753665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op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329195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CCB03E8-089D-0ACD-1D05-C59964D50E2F}"/>
              </a:ext>
            </a:extLst>
          </p:cNvPr>
          <p:cNvSpPr/>
          <p:nvPr userDrawn="1"/>
        </p:nvSpPr>
        <p:spPr>
          <a:xfrm>
            <a:off x="0" y="350761"/>
            <a:ext cx="1979801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42143CB0-80E3-8AB0-053D-E52E19E92F6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-199" y="26127"/>
            <a:ext cx="1980000" cy="291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algn="ctr">
              <a:defRPr lang="en-US" sz="1200" smtClean="0">
                <a:solidFill>
                  <a:schemeClr val="tx1"/>
                </a:solidFill>
                <a:latin typeface="+mj-lt"/>
                <a:ea typeface="+mn-ea"/>
              </a:defRPr>
            </a:lvl1pPr>
            <a:lvl2pPr>
              <a:defRPr lang="en-US" sz="1800" smtClean="0">
                <a:solidFill>
                  <a:schemeClr val="lt1"/>
                </a:solidFill>
                <a:ea typeface="+mn-ea"/>
                <a:cs typeface="+mn-cs"/>
              </a:defRPr>
            </a:lvl2pPr>
            <a:lvl3pPr>
              <a:defRPr lang="en-US" sz="1800" smtClean="0">
                <a:solidFill>
                  <a:schemeClr val="lt1"/>
                </a:solidFill>
                <a:ea typeface="+mn-ea"/>
                <a:cs typeface="+mn-cs"/>
              </a:defRPr>
            </a:lvl3pPr>
            <a:lvl4pPr>
              <a:defRPr lang="en-US" sz="1800" smtClean="0">
                <a:solidFill>
                  <a:schemeClr val="lt1"/>
                </a:solidFill>
                <a:ea typeface="+mn-ea"/>
                <a:cs typeface="+mn-cs"/>
              </a:defRPr>
            </a:lvl4pPr>
            <a:lvl5pPr>
              <a:defRPr lang="en-AU" sz="1800">
                <a:solidFill>
                  <a:schemeClr val="lt1"/>
                </a:solidFill>
                <a:ea typeface="+mn-ea"/>
                <a:cs typeface="+mn-cs"/>
              </a:defRPr>
            </a:lvl5pPr>
          </a:lstStyle>
          <a:p>
            <a:pPr lvl="0" defTabSz="914400" latinLnBrk="0"/>
            <a:r>
              <a:rPr lang="en-US"/>
              <a:t>Section name here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2766863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329195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4267445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9" hidden="1">
            <a:extLst>
              <a:ext uri="{FF2B5EF4-FFF2-40B4-BE49-F238E27FC236}">
                <a16:creationId xmlns:a16="http://schemas.microsoft.com/office/drawing/2014/main" id="{EF090DBB-DBAB-499B-B31E-9C5FEBA1D20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46076937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81" imgH="381" progId="TCLayout.ActiveDocument.1">
                  <p:embed/>
                </p:oleObj>
              </mc:Choice>
              <mc:Fallback>
                <p:oleObj name="think-cell Slide" r:id="rId3" imgW="381" imgH="381" progId="TCLayout.ActiveDocument.1">
                  <p:embed/>
                  <p:pic>
                    <p:nvPicPr>
                      <p:cNvPr id="10" name="Object 9" hidden="1">
                        <a:extLst>
                          <a:ext uri="{FF2B5EF4-FFF2-40B4-BE49-F238E27FC236}">
                            <a16:creationId xmlns:a16="http://schemas.microsoft.com/office/drawing/2014/main" id="{EF090DBB-DBAB-499B-B31E-9C5FEBA1D20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Rectangle 28">
            <a:extLst>
              <a:ext uri="{FF2B5EF4-FFF2-40B4-BE49-F238E27FC236}">
                <a16:creationId xmlns:a16="http://schemas.microsoft.com/office/drawing/2014/main" id="{2AED96BB-361A-4F3E-A7CB-D1560FDE9F2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D3CA51-1D19-4ADC-908F-13F64C03CB2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207417" y="3925156"/>
            <a:ext cx="4698834" cy="1181862"/>
          </a:xfrm>
          <a:prstGeom prst="rect">
            <a:avLst/>
          </a:prstGeom>
        </p:spPr>
        <p:txBody>
          <a:bodyPr vert="horz" wrap="square" lIns="0" tIns="0" rIns="0" bIns="0" anchor="b">
            <a:spAutoFit/>
          </a:bodyPr>
          <a:lstStyle>
            <a:lvl1pPr algn="ctr">
              <a:defRPr sz="3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Place presentation title here in sentence case, max 3 lines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2FDB2B-16C1-4564-B415-DBBBCF0037B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3811" y="1475802"/>
            <a:ext cx="2726046" cy="1953198"/>
          </a:xfrm>
          <a:prstGeom prst="rect">
            <a:avLst/>
          </a:prstGeom>
        </p:spPr>
      </p:pic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44C01ECE-843C-4618-8C3A-082A62CB3D4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207417" y="5334153"/>
            <a:ext cx="4698834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6" indent="0">
              <a:buNone/>
              <a:defRPr/>
            </a:lvl2pPr>
            <a:lvl3pPr marL="914411" indent="0">
              <a:buNone/>
              <a:defRPr/>
            </a:lvl3pPr>
            <a:lvl4pPr marL="1371617" indent="0">
              <a:buNone/>
              <a:defRPr/>
            </a:lvl4pPr>
            <a:lvl5pPr marL="1828823" indent="0">
              <a:buNone/>
              <a:defRPr/>
            </a:lvl5pPr>
          </a:lstStyle>
          <a:p>
            <a:pPr lvl="0"/>
            <a:r>
              <a:rPr lang="en-US"/>
              <a:t>Event title – event date</a:t>
            </a:r>
          </a:p>
        </p:txBody>
      </p:sp>
      <p:sp>
        <p:nvSpPr>
          <p:cNvPr id="3" name="Picture Placeholder 7">
            <a:extLst>
              <a:ext uri="{FF2B5EF4-FFF2-40B4-BE49-F238E27FC236}">
                <a16:creationId xmlns:a16="http://schemas.microsoft.com/office/drawing/2014/main" id="{9F417C3A-BBD1-0EAC-6A37-12CE6587C5B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" y="0"/>
            <a:ext cx="6921666" cy="6858000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/>
              <a:t>Insert image </a:t>
            </a:r>
          </a:p>
          <a:p>
            <a:r>
              <a:rPr lang="en-US"/>
              <a:t>(try: https://unsplash.com/)</a:t>
            </a:r>
          </a:p>
        </p:txBody>
      </p:sp>
    </p:spTree>
    <p:extLst>
      <p:ext uri="{BB962C8B-B14F-4D97-AF65-F5344CB8AC3E}">
        <p14:creationId xmlns:p14="http://schemas.microsoft.com/office/powerpoint/2010/main" val="221004353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4">
            <a:extLst>
              <a:ext uri="{FF2B5EF4-FFF2-40B4-BE49-F238E27FC236}">
                <a16:creationId xmlns:a16="http://schemas.microsoft.com/office/drawing/2014/main" id="{1DC12A70-EB69-034B-A8B3-5A8F76E5FC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1001" y="2182000"/>
            <a:ext cx="3267012" cy="286957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buNone/>
              <a:defRPr sz="2400">
                <a:solidFill>
                  <a:schemeClr val="bg2"/>
                </a:solidFill>
                <a:latin typeface="GT Sectra Fine" panose="00000500000000000000" pitchFamily="50" charset="0"/>
              </a:defRPr>
            </a:lvl1pPr>
            <a:lvl2pPr marL="0" indent="0">
              <a:buNone/>
              <a:defRPr sz="1801"/>
            </a:lvl2pPr>
            <a:lvl3pPr marL="228604">
              <a:buFont typeface="Arial" panose="020B0604020202020204" pitchFamily="34" charset="0"/>
              <a:buChar char="•"/>
              <a:defRPr sz="1801"/>
            </a:lvl3pPr>
            <a:lvl4pPr marL="457206">
              <a:buFont typeface="System Font"/>
              <a:buChar char="–"/>
              <a:defRPr sz="1600"/>
            </a:lvl4pPr>
            <a:lvl5pPr marL="685809">
              <a:buFont typeface="Arial" panose="020B0604020202020204" pitchFamily="34" charset="0"/>
              <a:buChar char="•"/>
              <a:defRPr sz="1600"/>
            </a:lvl5pPr>
          </a:lstStyle>
          <a:p>
            <a:pPr lvl="0"/>
            <a:r>
              <a:rPr lang="en-US"/>
              <a:t>Place agenda summary here in GT Sectra Fine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51A5E4-3909-4229-80CB-2E4CA2A5B2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2" y="1371601"/>
            <a:ext cx="3267012" cy="810399"/>
          </a:xfrm>
          <a:prstGeom prst="rect">
            <a:avLst/>
          </a:prstGeom>
        </p:spPr>
        <p:txBody>
          <a:bodyPr/>
          <a:lstStyle/>
          <a:p>
            <a:r>
              <a:rPr lang="en-GB"/>
              <a:t>Agenda</a:t>
            </a:r>
            <a:endParaRPr lang="en-US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257C0C72-781A-F24F-B1F2-0A290409F1F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966973" y="1371600"/>
            <a:ext cx="2953038" cy="48534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57" name="Text Placeholder 17">
            <a:extLst>
              <a:ext uri="{FF2B5EF4-FFF2-40B4-BE49-F238E27FC236}">
                <a16:creationId xmlns:a16="http://schemas.microsoft.com/office/drawing/2014/main" id="{A5D4C4AC-7870-A641-AF65-6F3ECB9DA9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66973" y="1976479"/>
            <a:ext cx="2953038" cy="48534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59" name="Text Placeholder 17">
            <a:extLst>
              <a:ext uri="{FF2B5EF4-FFF2-40B4-BE49-F238E27FC236}">
                <a16:creationId xmlns:a16="http://schemas.microsoft.com/office/drawing/2014/main" id="{9F332AA7-2896-E24E-B21D-90FED54D433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966973" y="2581356"/>
            <a:ext cx="2953038" cy="48534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61" name="Text Placeholder 17">
            <a:extLst>
              <a:ext uri="{FF2B5EF4-FFF2-40B4-BE49-F238E27FC236}">
                <a16:creationId xmlns:a16="http://schemas.microsoft.com/office/drawing/2014/main" id="{25D7BCB2-FC6B-2A46-AC11-482A4F73111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66973" y="3186234"/>
            <a:ext cx="2953038" cy="48534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63" name="Text Placeholder 17">
            <a:extLst>
              <a:ext uri="{FF2B5EF4-FFF2-40B4-BE49-F238E27FC236}">
                <a16:creationId xmlns:a16="http://schemas.microsoft.com/office/drawing/2014/main" id="{FD74906C-72A4-CF4A-A4F6-B28AE864B9B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966973" y="3791113"/>
            <a:ext cx="2953038" cy="48534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65" name="Text Placeholder 17">
            <a:extLst>
              <a:ext uri="{FF2B5EF4-FFF2-40B4-BE49-F238E27FC236}">
                <a16:creationId xmlns:a16="http://schemas.microsoft.com/office/drawing/2014/main" id="{F28AA3EC-0083-2742-A4D0-0B32569FD76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966973" y="4395990"/>
            <a:ext cx="2953038" cy="48534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67" name="Text Placeholder 17">
            <a:extLst>
              <a:ext uri="{FF2B5EF4-FFF2-40B4-BE49-F238E27FC236}">
                <a16:creationId xmlns:a16="http://schemas.microsoft.com/office/drawing/2014/main" id="{D46DA866-B19E-684E-8A23-EEA29548784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966973" y="5000868"/>
            <a:ext cx="2953038" cy="48534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69" name="Text Placeholder 17">
            <a:extLst>
              <a:ext uri="{FF2B5EF4-FFF2-40B4-BE49-F238E27FC236}">
                <a16:creationId xmlns:a16="http://schemas.microsoft.com/office/drawing/2014/main" id="{A4A135E2-DF01-5543-BA57-DFBCCC446A3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966973" y="5605747"/>
            <a:ext cx="2953038" cy="48534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29" name="Text Placeholder 17">
            <a:extLst>
              <a:ext uri="{FF2B5EF4-FFF2-40B4-BE49-F238E27FC236}">
                <a16:creationId xmlns:a16="http://schemas.microsoft.com/office/drawing/2014/main" id="{2F4C171E-3D12-FC48-87BB-B5005B4EE33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284358" y="1371600"/>
            <a:ext cx="558000" cy="485340"/>
          </a:xfrm>
          <a:prstGeom prst="rect">
            <a:avLst/>
          </a:prstGeom>
        </p:spPr>
        <p:txBody>
          <a:bodyPr anchor="ctr"/>
          <a:lstStyle>
            <a:lvl1pPr marL="0" marR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1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30" name="Text Placeholder 17">
            <a:extLst>
              <a:ext uri="{FF2B5EF4-FFF2-40B4-BE49-F238E27FC236}">
                <a16:creationId xmlns:a16="http://schemas.microsoft.com/office/drawing/2014/main" id="{E8AE9E02-9423-4748-8AD7-2BBB3B94A79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284358" y="1976479"/>
            <a:ext cx="558000" cy="485340"/>
          </a:xfrm>
          <a:prstGeom prst="rect">
            <a:avLst/>
          </a:prstGeom>
        </p:spPr>
        <p:txBody>
          <a:bodyPr anchor="ctr"/>
          <a:lstStyle>
            <a:lvl1pPr marL="0" marR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1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31" name="Text Placeholder 17">
            <a:extLst>
              <a:ext uri="{FF2B5EF4-FFF2-40B4-BE49-F238E27FC236}">
                <a16:creationId xmlns:a16="http://schemas.microsoft.com/office/drawing/2014/main" id="{7C692F47-FBF4-5842-A0CA-4B8B48DE463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284358" y="2581356"/>
            <a:ext cx="558000" cy="485340"/>
          </a:xfrm>
          <a:prstGeom prst="rect">
            <a:avLst/>
          </a:prstGeom>
        </p:spPr>
        <p:txBody>
          <a:bodyPr anchor="ctr"/>
          <a:lstStyle>
            <a:lvl1pPr marL="0" marR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1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32" name="Text Placeholder 17">
            <a:extLst>
              <a:ext uri="{FF2B5EF4-FFF2-40B4-BE49-F238E27FC236}">
                <a16:creationId xmlns:a16="http://schemas.microsoft.com/office/drawing/2014/main" id="{BDE48124-A481-074B-9AD4-22EC49D172D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284358" y="3186234"/>
            <a:ext cx="558000" cy="485340"/>
          </a:xfrm>
          <a:prstGeom prst="rect">
            <a:avLst/>
          </a:prstGeom>
        </p:spPr>
        <p:txBody>
          <a:bodyPr anchor="ctr"/>
          <a:lstStyle>
            <a:lvl1pPr marL="0" marR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1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33" name="Text Placeholder 17">
            <a:extLst>
              <a:ext uri="{FF2B5EF4-FFF2-40B4-BE49-F238E27FC236}">
                <a16:creationId xmlns:a16="http://schemas.microsoft.com/office/drawing/2014/main" id="{98E2B4B4-ED02-4945-B581-1A8D48D031A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284358" y="3791113"/>
            <a:ext cx="558000" cy="485340"/>
          </a:xfrm>
          <a:prstGeom prst="rect">
            <a:avLst/>
          </a:prstGeom>
        </p:spPr>
        <p:txBody>
          <a:bodyPr anchor="ctr"/>
          <a:lstStyle>
            <a:lvl1pPr marL="0" marR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1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34" name="Text Placeholder 17">
            <a:extLst>
              <a:ext uri="{FF2B5EF4-FFF2-40B4-BE49-F238E27FC236}">
                <a16:creationId xmlns:a16="http://schemas.microsoft.com/office/drawing/2014/main" id="{B70B7DFE-5DE8-0F42-BF3C-DA43110C0D0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284358" y="4395990"/>
            <a:ext cx="558000" cy="485340"/>
          </a:xfrm>
          <a:prstGeom prst="rect">
            <a:avLst/>
          </a:prstGeom>
        </p:spPr>
        <p:txBody>
          <a:bodyPr anchor="ctr"/>
          <a:lstStyle>
            <a:lvl1pPr marL="0" marR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1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35" name="Text Placeholder 17">
            <a:extLst>
              <a:ext uri="{FF2B5EF4-FFF2-40B4-BE49-F238E27FC236}">
                <a16:creationId xmlns:a16="http://schemas.microsoft.com/office/drawing/2014/main" id="{D63FCDAD-F7F9-774F-8EC9-A0777820ED0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284358" y="5000868"/>
            <a:ext cx="558000" cy="485340"/>
          </a:xfrm>
          <a:prstGeom prst="rect">
            <a:avLst/>
          </a:prstGeom>
        </p:spPr>
        <p:txBody>
          <a:bodyPr anchor="ctr"/>
          <a:lstStyle>
            <a:lvl1pPr marL="0" marR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1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36" name="Text Placeholder 17">
            <a:extLst>
              <a:ext uri="{FF2B5EF4-FFF2-40B4-BE49-F238E27FC236}">
                <a16:creationId xmlns:a16="http://schemas.microsoft.com/office/drawing/2014/main" id="{AE66CCF5-C5F4-5645-A851-E4A7D572FDA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284358" y="5605747"/>
            <a:ext cx="558000" cy="485340"/>
          </a:xfrm>
          <a:prstGeom prst="rect">
            <a:avLst/>
          </a:prstGeom>
        </p:spPr>
        <p:txBody>
          <a:bodyPr anchor="ctr"/>
          <a:lstStyle>
            <a:lvl1pPr marL="0" marR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1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72EABDE-2DC7-B441-8D65-EC926DD10B85}"/>
              </a:ext>
            </a:extLst>
          </p:cNvPr>
          <p:cNvCxnSpPr>
            <a:cxnSpLocks/>
          </p:cNvCxnSpPr>
          <p:nvPr userDrawn="1"/>
        </p:nvCxnSpPr>
        <p:spPr>
          <a:xfrm>
            <a:off x="4045241" y="1371601"/>
            <a:ext cx="0" cy="333274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 Placeholder 17">
            <a:extLst>
              <a:ext uri="{FF2B5EF4-FFF2-40B4-BE49-F238E27FC236}">
                <a16:creationId xmlns:a16="http://schemas.microsoft.com/office/drawing/2014/main" id="{C10680BC-1106-B24D-A63E-02912A27325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857959" y="1371600"/>
            <a:ext cx="2953038" cy="48534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87" name="Text Placeholder 17">
            <a:extLst>
              <a:ext uri="{FF2B5EF4-FFF2-40B4-BE49-F238E27FC236}">
                <a16:creationId xmlns:a16="http://schemas.microsoft.com/office/drawing/2014/main" id="{194D437D-E8B7-694E-B60A-5A3D6E811713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857959" y="1976479"/>
            <a:ext cx="2953038" cy="48534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88" name="Text Placeholder 17">
            <a:extLst>
              <a:ext uri="{FF2B5EF4-FFF2-40B4-BE49-F238E27FC236}">
                <a16:creationId xmlns:a16="http://schemas.microsoft.com/office/drawing/2014/main" id="{D743CFF4-B173-B648-86A6-5021F5FB8C0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857959" y="2581356"/>
            <a:ext cx="2953038" cy="48534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89" name="Text Placeholder 17">
            <a:extLst>
              <a:ext uri="{FF2B5EF4-FFF2-40B4-BE49-F238E27FC236}">
                <a16:creationId xmlns:a16="http://schemas.microsoft.com/office/drawing/2014/main" id="{67B9EDF9-023B-A84C-B540-ABBA3E3BA5C0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857959" y="3186234"/>
            <a:ext cx="2953038" cy="48534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90" name="Text Placeholder 17">
            <a:extLst>
              <a:ext uri="{FF2B5EF4-FFF2-40B4-BE49-F238E27FC236}">
                <a16:creationId xmlns:a16="http://schemas.microsoft.com/office/drawing/2014/main" id="{EA82EDEB-3F03-7A48-BC36-8C7437083F46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857959" y="3791113"/>
            <a:ext cx="2953038" cy="48534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91" name="Text Placeholder 17">
            <a:extLst>
              <a:ext uri="{FF2B5EF4-FFF2-40B4-BE49-F238E27FC236}">
                <a16:creationId xmlns:a16="http://schemas.microsoft.com/office/drawing/2014/main" id="{8D7A3AD2-4413-D941-B944-D1D235AC6689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857959" y="4395990"/>
            <a:ext cx="2953038" cy="48534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92" name="Text Placeholder 17">
            <a:extLst>
              <a:ext uri="{FF2B5EF4-FFF2-40B4-BE49-F238E27FC236}">
                <a16:creationId xmlns:a16="http://schemas.microsoft.com/office/drawing/2014/main" id="{F5014509-24B5-6040-8686-31A95601E0B3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857959" y="5000868"/>
            <a:ext cx="2953038" cy="48534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93" name="Text Placeholder 17">
            <a:extLst>
              <a:ext uri="{FF2B5EF4-FFF2-40B4-BE49-F238E27FC236}">
                <a16:creationId xmlns:a16="http://schemas.microsoft.com/office/drawing/2014/main" id="{02B9D5CB-DA36-724C-A996-6331344816A3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857959" y="5605747"/>
            <a:ext cx="2953038" cy="48534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94" name="Text Placeholder 17">
            <a:extLst>
              <a:ext uri="{FF2B5EF4-FFF2-40B4-BE49-F238E27FC236}">
                <a16:creationId xmlns:a16="http://schemas.microsoft.com/office/drawing/2014/main" id="{ED51288A-4DF8-0D4F-8BBC-90AE60B6617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195094" y="1371600"/>
            <a:ext cx="558000" cy="485340"/>
          </a:xfrm>
          <a:prstGeom prst="rect">
            <a:avLst/>
          </a:prstGeom>
        </p:spPr>
        <p:txBody>
          <a:bodyPr anchor="ctr"/>
          <a:lstStyle>
            <a:lvl1pPr marL="0" marR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1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95" name="Text Placeholder 17">
            <a:extLst>
              <a:ext uri="{FF2B5EF4-FFF2-40B4-BE49-F238E27FC236}">
                <a16:creationId xmlns:a16="http://schemas.microsoft.com/office/drawing/2014/main" id="{B55123CE-2705-2A4C-88D5-5BEECF04606C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195094" y="1976479"/>
            <a:ext cx="558000" cy="485340"/>
          </a:xfrm>
          <a:prstGeom prst="rect">
            <a:avLst/>
          </a:prstGeom>
        </p:spPr>
        <p:txBody>
          <a:bodyPr anchor="ctr"/>
          <a:lstStyle>
            <a:lvl1pPr marL="0" marR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1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96" name="Text Placeholder 17">
            <a:extLst>
              <a:ext uri="{FF2B5EF4-FFF2-40B4-BE49-F238E27FC236}">
                <a16:creationId xmlns:a16="http://schemas.microsoft.com/office/drawing/2014/main" id="{95340386-A048-C64F-B858-E874FB9006DC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195094" y="2581356"/>
            <a:ext cx="558000" cy="485340"/>
          </a:xfrm>
          <a:prstGeom prst="rect">
            <a:avLst/>
          </a:prstGeom>
        </p:spPr>
        <p:txBody>
          <a:bodyPr anchor="ctr"/>
          <a:lstStyle>
            <a:lvl1pPr marL="0" marR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1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97" name="Text Placeholder 17">
            <a:extLst>
              <a:ext uri="{FF2B5EF4-FFF2-40B4-BE49-F238E27FC236}">
                <a16:creationId xmlns:a16="http://schemas.microsoft.com/office/drawing/2014/main" id="{389D3522-38D0-6A46-B023-28998ECDD0FA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195094" y="3186234"/>
            <a:ext cx="558000" cy="485340"/>
          </a:xfrm>
          <a:prstGeom prst="rect">
            <a:avLst/>
          </a:prstGeom>
        </p:spPr>
        <p:txBody>
          <a:bodyPr anchor="ctr"/>
          <a:lstStyle>
            <a:lvl1pPr marL="0" marR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1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98" name="Text Placeholder 17">
            <a:extLst>
              <a:ext uri="{FF2B5EF4-FFF2-40B4-BE49-F238E27FC236}">
                <a16:creationId xmlns:a16="http://schemas.microsoft.com/office/drawing/2014/main" id="{DFF1DA35-A5DD-8E48-B33F-D2FC79AD9AF0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195094" y="3791113"/>
            <a:ext cx="558000" cy="485340"/>
          </a:xfrm>
          <a:prstGeom prst="rect">
            <a:avLst/>
          </a:prstGeom>
        </p:spPr>
        <p:txBody>
          <a:bodyPr anchor="ctr"/>
          <a:lstStyle>
            <a:lvl1pPr marL="0" marR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1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99" name="Text Placeholder 17">
            <a:extLst>
              <a:ext uri="{FF2B5EF4-FFF2-40B4-BE49-F238E27FC236}">
                <a16:creationId xmlns:a16="http://schemas.microsoft.com/office/drawing/2014/main" id="{2DD1FA43-908E-6A4A-8D78-19F781C138B2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195094" y="4395990"/>
            <a:ext cx="558000" cy="485340"/>
          </a:xfrm>
          <a:prstGeom prst="rect">
            <a:avLst/>
          </a:prstGeom>
        </p:spPr>
        <p:txBody>
          <a:bodyPr anchor="ctr"/>
          <a:lstStyle>
            <a:lvl1pPr marL="0" marR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1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100" name="Text Placeholder 17">
            <a:extLst>
              <a:ext uri="{FF2B5EF4-FFF2-40B4-BE49-F238E27FC236}">
                <a16:creationId xmlns:a16="http://schemas.microsoft.com/office/drawing/2014/main" id="{B42DF6FB-CEA5-344B-B42D-A5B8AF0712F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195094" y="5000868"/>
            <a:ext cx="558000" cy="485340"/>
          </a:xfrm>
          <a:prstGeom prst="rect">
            <a:avLst/>
          </a:prstGeom>
        </p:spPr>
        <p:txBody>
          <a:bodyPr anchor="ctr"/>
          <a:lstStyle>
            <a:lvl1pPr marL="0" marR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1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101" name="Text Placeholder 17">
            <a:extLst>
              <a:ext uri="{FF2B5EF4-FFF2-40B4-BE49-F238E27FC236}">
                <a16:creationId xmlns:a16="http://schemas.microsoft.com/office/drawing/2014/main" id="{DD7618EA-1B4E-9D4F-BE9D-ED39BC26377B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195094" y="5605747"/>
            <a:ext cx="558000" cy="485340"/>
          </a:xfrm>
          <a:prstGeom prst="rect">
            <a:avLst/>
          </a:prstGeom>
        </p:spPr>
        <p:txBody>
          <a:bodyPr anchor="ctr"/>
          <a:lstStyle>
            <a:lvl1pPr marL="0" marR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1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FC4F5B-DE83-214A-95EA-68339F579CF1}"/>
              </a:ext>
            </a:extLst>
          </p:cNvPr>
          <p:cNvSpPr txBox="1"/>
          <p:nvPr userDrawn="1"/>
        </p:nvSpPr>
        <p:spPr>
          <a:xfrm>
            <a:off x="9290304" y="6601968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228604">
              <a:spcAft>
                <a:spcPts val="1200"/>
              </a:spcAft>
            </a:pPr>
            <a:endParaRPr lang="en-US" sz="1801" noProof="0"/>
          </a:p>
        </p:txBody>
      </p:sp>
    </p:spTree>
    <p:extLst>
      <p:ext uri="{BB962C8B-B14F-4D97-AF65-F5344CB8AC3E}">
        <p14:creationId xmlns:p14="http://schemas.microsoft.com/office/powerpoint/2010/main" val="27582992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64" userDrawn="1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brea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8D8A76DE-ECA0-60F4-575C-02C4077408B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10925458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8D8A76DE-ECA0-60F4-575C-02C4077408B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7B9E7BD-B7D1-FF01-F546-0CADB6C2F4C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5550" y="2909333"/>
            <a:ext cx="9389031" cy="1039334"/>
          </a:xfrm>
          <a:prstGeom prst="rect">
            <a:avLst/>
          </a:prstGeom>
        </p:spPr>
        <p:txBody>
          <a:bodyPr anchor="ctr"/>
          <a:lstStyle>
            <a:lvl1pPr>
              <a:defRPr sz="3200" b="1"/>
            </a:lvl1pPr>
          </a:lstStyle>
          <a:p>
            <a:pPr lvl="0"/>
            <a:r>
              <a:rPr lang="en-US"/>
              <a:t>## - Place section title here in sentence case, max 2 lines </a:t>
            </a:r>
          </a:p>
        </p:txBody>
      </p:sp>
    </p:spTree>
    <p:extLst>
      <p:ext uri="{BB962C8B-B14F-4D97-AF65-F5344CB8AC3E}">
        <p14:creationId xmlns:p14="http://schemas.microsoft.com/office/powerpoint/2010/main" val="6094456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cker 3/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329195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4617C1-998F-BABB-B672-58757F8B49B4}"/>
              </a:ext>
            </a:extLst>
          </p:cNvPr>
          <p:cNvSpPr/>
          <p:nvPr userDrawn="1"/>
        </p:nvSpPr>
        <p:spPr>
          <a:xfrm>
            <a:off x="0" y="343770"/>
            <a:ext cx="12192000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4E814A-67AD-0376-8018-D396961209F9}"/>
              </a:ext>
            </a:extLst>
          </p:cNvPr>
          <p:cNvSpPr/>
          <p:nvPr userDrawn="1"/>
        </p:nvSpPr>
        <p:spPr>
          <a:xfrm>
            <a:off x="407100" y="343565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B0EECD-F4E6-FE01-373F-F6EF721113FE}"/>
              </a:ext>
            </a:extLst>
          </p:cNvPr>
          <p:cNvSpPr/>
          <p:nvPr userDrawn="1"/>
        </p:nvSpPr>
        <p:spPr>
          <a:xfrm>
            <a:off x="4071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0D886A-7DD0-384E-66D1-7C73E4B404D2}"/>
              </a:ext>
            </a:extLst>
          </p:cNvPr>
          <p:cNvSpPr/>
          <p:nvPr userDrawn="1"/>
        </p:nvSpPr>
        <p:spPr>
          <a:xfrm>
            <a:off x="2756601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9EB9D1-14EF-8CB4-5D66-915D1D663FA7}"/>
              </a:ext>
            </a:extLst>
          </p:cNvPr>
          <p:cNvSpPr/>
          <p:nvPr userDrawn="1"/>
        </p:nvSpPr>
        <p:spPr>
          <a:xfrm>
            <a:off x="5106101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Methodology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FB1B00-60DD-AE89-42C0-D20DA9257E77}"/>
              </a:ext>
            </a:extLst>
          </p:cNvPr>
          <p:cNvSpPr/>
          <p:nvPr userDrawn="1"/>
        </p:nvSpPr>
        <p:spPr>
          <a:xfrm>
            <a:off x="74556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1D390B-CE01-6D47-0B58-0D1BA5C82FA5}"/>
              </a:ext>
            </a:extLst>
          </p:cNvPr>
          <p:cNvSpPr/>
          <p:nvPr userDrawn="1"/>
        </p:nvSpPr>
        <p:spPr>
          <a:xfrm>
            <a:off x="98051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3BB1E6-BF42-C8B4-4A21-11143FDD27D8}"/>
              </a:ext>
            </a:extLst>
          </p:cNvPr>
          <p:cNvSpPr/>
          <p:nvPr userDrawn="1"/>
        </p:nvSpPr>
        <p:spPr>
          <a:xfrm>
            <a:off x="2756601" y="343565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295B5C-8C45-B6D5-118C-D92163FD82D9}"/>
              </a:ext>
            </a:extLst>
          </p:cNvPr>
          <p:cNvSpPr/>
          <p:nvPr userDrawn="1"/>
        </p:nvSpPr>
        <p:spPr>
          <a:xfrm>
            <a:off x="5102139" y="343564"/>
            <a:ext cx="1979801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6503FAF-4D61-241B-6D38-A468ADF7204E}"/>
              </a:ext>
            </a:extLst>
          </p:cNvPr>
          <p:cNvSpPr/>
          <p:nvPr userDrawn="1"/>
        </p:nvSpPr>
        <p:spPr>
          <a:xfrm>
            <a:off x="7447676" y="343563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0F1C8B-5896-88A6-5EDA-164A77B5481A}"/>
              </a:ext>
            </a:extLst>
          </p:cNvPr>
          <p:cNvSpPr/>
          <p:nvPr userDrawn="1"/>
        </p:nvSpPr>
        <p:spPr>
          <a:xfrm>
            <a:off x="9793214" y="343562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</p:spTree>
    <p:extLst>
      <p:ext uri="{BB962C8B-B14F-4D97-AF65-F5344CB8AC3E}">
        <p14:creationId xmlns:p14="http://schemas.microsoft.com/office/powerpoint/2010/main" val="4926734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cker 4/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329195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4617C1-998F-BABB-B672-58757F8B49B4}"/>
              </a:ext>
            </a:extLst>
          </p:cNvPr>
          <p:cNvSpPr/>
          <p:nvPr userDrawn="1"/>
        </p:nvSpPr>
        <p:spPr>
          <a:xfrm>
            <a:off x="0" y="343770"/>
            <a:ext cx="12192000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4E814A-67AD-0376-8018-D396961209F9}"/>
              </a:ext>
            </a:extLst>
          </p:cNvPr>
          <p:cNvSpPr/>
          <p:nvPr userDrawn="1"/>
        </p:nvSpPr>
        <p:spPr>
          <a:xfrm>
            <a:off x="407100" y="343565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B0EECD-F4E6-FE01-373F-F6EF721113FE}"/>
              </a:ext>
            </a:extLst>
          </p:cNvPr>
          <p:cNvSpPr/>
          <p:nvPr userDrawn="1"/>
        </p:nvSpPr>
        <p:spPr>
          <a:xfrm>
            <a:off x="4071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0D886A-7DD0-384E-66D1-7C73E4B404D2}"/>
              </a:ext>
            </a:extLst>
          </p:cNvPr>
          <p:cNvSpPr/>
          <p:nvPr userDrawn="1"/>
        </p:nvSpPr>
        <p:spPr>
          <a:xfrm>
            <a:off x="2756601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9EB9D1-14EF-8CB4-5D66-915D1D663FA7}"/>
              </a:ext>
            </a:extLst>
          </p:cNvPr>
          <p:cNvSpPr/>
          <p:nvPr userDrawn="1"/>
        </p:nvSpPr>
        <p:spPr>
          <a:xfrm>
            <a:off x="5106101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Methodology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FB1B00-60DD-AE89-42C0-D20DA9257E77}"/>
              </a:ext>
            </a:extLst>
          </p:cNvPr>
          <p:cNvSpPr/>
          <p:nvPr userDrawn="1"/>
        </p:nvSpPr>
        <p:spPr>
          <a:xfrm>
            <a:off x="74556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1D390B-CE01-6D47-0B58-0D1BA5C82FA5}"/>
              </a:ext>
            </a:extLst>
          </p:cNvPr>
          <p:cNvSpPr/>
          <p:nvPr userDrawn="1"/>
        </p:nvSpPr>
        <p:spPr>
          <a:xfrm>
            <a:off x="98051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3BB1E6-BF42-C8B4-4A21-11143FDD27D8}"/>
              </a:ext>
            </a:extLst>
          </p:cNvPr>
          <p:cNvSpPr/>
          <p:nvPr userDrawn="1"/>
        </p:nvSpPr>
        <p:spPr>
          <a:xfrm>
            <a:off x="2756601" y="343565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295B5C-8C45-B6D5-118C-D92163FD82D9}"/>
              </a:ext>
            </a:extLst>
          </p:cNvPr>
          <p:cNvSpPr/>
          <p:nvPr userDrawn="1"/>
        </p:nvSpPr>
        <p:spPr>
          <a:xfrm>
            <a:off x="5102139" y="343564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6503FAF-4D61-241B-6D38-A468ADF7204E}"/>
              </a:ext>
            </a:extLst>
          </p:cNvPr>
          <p:cNvSpPr/>
          <p:nvPr userDrawn="1"/>
        </p:nvSpPr>
        <p:spPr>
          <a:xfrm>
            <a:off x="7447676" y="343563"/>
            <a:ext cx="1979801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0F1C8B-5896-88A6-5EDA-164A77B5481A}"/>
              </a:ext>
            </a:extLst>
          </p:cNvPr>
          <p:cNvSpPr/>
          <p:nvPr userDrawn="1"/>
        </p:nvSpPr>
        <p:spPr>
          <a:xfrm>
            <a:off x="9793214" y="343562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</p:spTree>
    <p:extLst>
      <p:ext uri="{BB962C8B-B14F-4D97-AF65-F5344CB8AC3E}">
        <p14:creationId xmlns:p14="http://schemas.microsoft.com/office/powerpoint/2010/main" val="31279117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cker 5/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329195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4617C1-998F-BABB-B672-58757F8B49B4}"/>
              </a:ext>
            </a:extLst>
          </p:cNvPr>
          <p:cNvSpPr/>
          <p:nvPr userDrawn="1"/>
        </p:nvSpPr>
        <p:spPr>
          <a:xfrm>
            <a:off x="0" y="343770"/>
            <a:ext cx="12192000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4E814A-67AD-0376-8018-D396961209F9}"/>
              </a:ext>
            </a:extLst>
          </p:cNvPr>
          <p:cNvSpPr/>
          <p:nvPr userDrawn="1"/>
        </p:nvSpPr>
        <p:spPr>
          <a:xfrm>
            <a:off x="407100" y="343565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B0EECD-F4E6-FE01-373F-F6EF721113FE}"/>
              </a:ext>
            </a:extLst>
          </p:cNvPr>
          <p:cNvSpPr/>
          <p:nvPr userDrawn="1"/>
        </p:nvSpPr>
        <p:spPr>
          <a:xfrm>
            <a:off x="4071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0D886A-7DD0-384E-66D1-7C73E4B404D2}"/>
              </a:ext>
            </a:extLst>
          </p:cNvPr>
          <p:cNvSpPr/>
          <p:nvPr userDrawn="1"/>
        </p:nvSpPr>
        <p:spPr>
          <a:xfrm>
            <a:off x="2756601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9EB9D1-14EF-8CB4-5D66-915D1D663FA7}"/>
              </a:ext>
            </a:extLst>
          </p:cNvPr>
          <p:cNvSpPr/>
          <p:nvPr userDrawn="1"/>
        </p:nvSpPr>
        <p:spPr>
          <a:xfrm>
            <a:off x="5106101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Methodology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FB1B00-60DD-AE89-42C0-D20DA9257E77}"/>
              </a:ext>
            </a:extLst>
          </p:cNvPr>
          <p:cNvSpPr/>
          <p:nvPr userDrawn="1"/>
        </p:nvSpPr>
        <p:spPr>
          <a:xfrm>
            <a:off x="74556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1D390B-CE01-6D47-0B58-0D1BA5C82FA5}"/>
              </a:ext>
            </a:extLst>
          </p:cNvPr>
          <p:cNvSpPr/>
          <p:nvPr userDrawn="1"/>
        </p:nvSpPr>
        <p:spPr>
          <a:xfrm>
            <a:off x="98051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3BB1E6-BF42-C8B4-4A21-11143FDD27D8}"/>
              </a:ext>
            </a:extLst>
          </p:cNvPr>
          <p:cNvSpPr/>
          <p:nvPr userDrawn="1"/>
        </p:nvSpPr>
        <p:spPr>
          <a:xfrm>
            <a:off x="2756601" y="343565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295B5C-8C45-B6D5-118C-D92163FD82D9}"/>
              </a:ext>
            </a:extLst>
          </p:cNvPr>
          <p:cNvSpPr/>
          <p:nvPr userDrawn="1"/>
        </p:nvSpPr>
        <p:spPr>
          <a:xfrm>
            <a:off x="5102139" y="343564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6503FAF-4D61-241B-6D38-A468ADF7204E}"/>
              </a:ext>
            </a:extLst>
          </p:cNvPr>
          <p:cNvSpPr/>
          <p:nvPr userDrawn="1"/>
        </p:nvSpPr>
        <p:spPr>
          <a:xfrm>
            <a:off x="7447676" y="343563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0F1C8B-5896-88A6-5EDA-164A77B5481A}"/>
              </a:ext>
            </a:extLst>
          </p:cNvPr>
          <p:cNvSpPr/>
          <p:nvPr userDrawn="1"/>
        </p:nvSpPr>
        <p:spPr>
          <a:xfrm>
            <a:off x="9793214" y="343562"/>
            <a:ext cx="1979801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</p:spTree>
    <p:extLst>
      <p:ext uri="{BB962C8B-B14F-4D97-AF65-F5344CB8AC3E}">
        <p14:creationId xmlns:p14="http://schemas.microsoft.com/office/powerpoint/2010/main" val="36069256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cker Ap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329195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4617C1-998F-BABB-B672-58757F8B49B4}"/>
              </a:ext>
            </a:extLst>
          </p:cNvPr>
          <p:cNvSpPr/>
          <p:nvPr userDrawn="1"/>
        </p:nvSpPr>
        <p:spPr>
          <a:xfrm>
            <a:off x="0" y="343770"/>
            <a:ext cx="12192000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9EB9D1-14EF-8CB4-5D66-915D1D663FA7}"/>
              </a:ext>
            </a:extLst>
          </p:cNvPr>
          <p:cNvSpPr/>
          <p:nvPr userDrawn="1"/>
        </p:nvSpPr>
        <p:spPr>
          <a:xfrm>
            <a:off x="5106101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12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Appendix</a:t>
            </a:r>
            <a:endParaRPr lang="en-AU" sz="1200">
              <a:solidFill>
                <a:schemeClr val="tx1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295B5C-8C45-B6D5-118C-D92163FD82D9}"/>
              </a:ext>
            </a:extLst>
          </p:cNvPr>
          <p:cNvSpPr/>
          <p:nvPr userDrawn="1"/>
        </p:nvSpPr>
        <p:spPr>
          <a:xfrm>
            <a:off x="5102139" y="343564"/>
            <a:ext cx="1979801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</p:spTree>
    <p:extLst>
      <p:ext uri="{BB962C8B-B14F-4D97-AF65-F5344CB8AC3E}">
        <p14:creationId xmlns:p14="http://schemas.microsoft.com/office/powerpoint/2010/main" val="38279690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cker Alt 1/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329195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4617C1-998F-BABB-B672-58757F8B49B4}"/>
              </a:ext>
            </a:extLst>
          </p:cNvPr>
          <p:cNvSpPr/>
          <p:nvPr userDrawn="1"/>
        </p:nvSpPr>
        <p:spPr>
          <a:xfrm>
            <a:off x="0" y="2949"/>
            <a:ext cx="12192000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4E814A-67AD-0376-8018-D396961209F9}"/>
              </a:ext>
            </a:extLst>
          </p:cNvPr>
          <p:cNvSpPr/>
          <p:nvPr userDrawn="1"/>
        </p:nvSpPr>
        <p:spPr>
          <a:xfrm>
            <a:off x="407100" y="2744"/>
            <a:ext cx="1979801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B0EECD-F4E6-FE01-373F-F6EF721113FE}"/>
              </a:ext>
            </a:extLst>
          </p:cNvPr>
          <p:cNvSpPr/>
          <p:nvPr userDrawn="1"/>
        </p:nvSpPr>
        <p:spPr>
          <a:xfrm>
            <a:off x="4071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0D886A-7DD0-384E-66D1-7C73E4B404D2}"/>
              </a:ext>
            </a:extLst>
          </p:cNvPr>
          <p:cNvSpPr/>
          <p:nvPr userDrawn="1"/>
        </p:nvSpPr>
        <p:spPr>
          <a:xfrm>
            <a:off x="2756601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9EB9D1-14EF-8CB4-5D66-915D1D663FA7}"/>
              </a:ext>
            </a:extLst>
          </p:cNvPr>
          <p:cNvSpPr/>
          <p:nvPr userDrawn="1"/>
        </p:nvSpPr>
        <p:spPr>
          <a:xfrm>
            <a:off x="5106101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Methodology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FB1B00-60DD-AE89-42C0-D20DA9257E77}"/>
              </a:ext>
            </a:extLst>
          </p:cNvPr>
          <p:cNvSpPr/>
          <p:nvPr userDrawn="1"/>
        </p:nvSpPr>
        <p:spPr>
          <a:xfrm>
            <a:off x="74556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1D390B-CE01-6D47-0B58-0D1BA5C82FA5}"/>
              </a:ext>
            </a:extLst>
          </p:cNvPr>
          <p:cNvSpPr/>
          <p:nvPr userDrawn="1"/>
        </p:nvSpPr>
        <p:spPr>
          <a:xfrm>
            <a:off x="98051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3BB1E6-BF42-C8B4-4A21-11143FDD27D8}"/>
              </a:ext>
            </a:extLst>
          </p:cNvPr>
          <p:cNvSpPr/>
          <p:nvPr userDrawn="1"/>
        </p:nvSpPr>
        <p:spPr>
          <a:xfrm>
            <a:off x="2756601" y="2744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295B5C-8C45-B6D5-118C-D92163FD82D9}"/>
              </a:ext>
            </a:extLst>
          </p:cNvPr>
          <p:cNvSpPr/>
          <p:nvPr userDrawn="1"/>
        </p:nvSpPr>
        <p:spPr>
          <a:xfrm>
            <a:off x="5102139" y="2743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6503FAF-4D61-241B-6D38-A468ADF7204E}"/>
              </a:ext>
            </a:extLst>
          </p:cNvPr>
          <p:cNvSpPr/>
          <p:nvPr userDrawn="1"/>
        </p:nvSpPr>
        <p:spPr>
          <a:xfrm>
            <a:off x="7447676" y="2742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0F1C8B-5896-88A6-5EDA-164A77B5481A}"/>
              </a:ext>
            </a:extLst>
          </p:cNvPr>
          <p:cNvSpPr/>
          <p:nvPr userDrawn="1"/>
        </p:nvSpPr>
        <p:spPr>
          <a:xfrm>
            <a:off x="9793214" y="2741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</p:spTree>
    <p:extLst>
      <p:ext uri="{BB962C8B-B14F-4D97-AF65-F5344CB8AC3E}">
        <p14:creationId xmlns:p14="http://schemas.microsoft.com/office/powerpoint/2010/main" val="9225142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cker Alt 2/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329195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4617C1-998F-BABB-B672-58757F8B49B4}"/>
              </a:ext>
            </a:extLst>
          </p:cNvPr>
          <p:cNvSpPr/>
          <p:nvPr userDrawn="1"/>
        </p:nvSpPr>
        <p:spPr>
          <a:xfrm>
            <a:off x="0" y="2949"/>
            <a:ext cx="12192000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4E814A-67AD-0376-8018-D396961209F9}"/>
              </a:ext>
            </a:extLst>
          </p:cNvPr>
          <p:cNvSpPr/>
          <p:nvPr userDrawn="1"/>
        </p:nvSpPr>
        <p:spPr>
          <a:xfrm>
            <a:off x="407100" y="2744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B0EECD-F4E6-FE01-373F-F6EF721113FE}"/>
              </a:ext>
            </a:extLst>
          </p:cNvPr>
          <p:cNvSpPr/>
          <p:nvPr userDrawn="1"/>
        </p:nvSpPr>
        <p:spPr>
          <a:xfrm>
            <a:off x="4071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0D886A-7DD0-384E-66D1-7C73E4B404D2}"/>
              </a:ext>
            </a:extLst>
          </p:cNvPr>
          <p:cNvSpPr/>
          <p:nvPr userDrawn="1"/>
        </p:nvSpPr>
        <p:spPr>
          <a:xfrm>
            <a:off x="2756601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9EB9D1-14EF-8CB4-5D66-915D1D663FA7}"/>
              </a:ext>
            </a:extLst>
          </p:cNvPr>
          <p:cNvSpPr/>
          <p:nvPr userDrawn="1"/>
        </p:nvSpPr>
        <p:spPr>
          <a:xfrm>
            <a:off x="5106101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Methodology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FB1B00-60DD-AE89-42C0-D20DA9257E77}"/>
              </a:ext>
            </a:extLst>
          </p:cNvPr>
          <p:cNvSpPr/>
          <p:nvPr userDrawn="1"/>
        </p:nvSpPr>
        <p:spPr>
          <a:xfrm>
            <a:off x="74556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1D390B-CE01-6D47-0B58-0D1BA5C82FA5}"/>
              </a:ext>
            </a:extLst>
          </p:cNvPr>
          <p:cNvSpPr/>
          <p:nvPr userDrawn="1"/>
        </p:nvSpPr>
        <p:spPr>
          <a:xfrm>
            <a:off x="98051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3BB1E6-BF42-C8B4-4A21-11143FDD27D8}"/>
              </a:ext>
            </a:extLst>
          </p:cNvPr>
          <p:cNvSpPr/>
          <p:nvPr userDrawn="1"/>
        </p:nvSpPr>
        <p:spPr>
          <a:xfrm>
            <a:off x="2756601" y="2744"/>
            <a:ext cx="1979801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295B5C-8C45-B6D5-118C-D92163FD82D9}"/>
              </a:ext>
            </a:extLst>
          </p:cNvPr>
          <p:cNvSpPr/>
          <p:nvPr userDrawn="1"/>
        </p:nvSpPr>
        <p:spPr>
          <a:xfrm>
            <a:off x="5102139" y="2743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6503FAF-4D61-241B-6D38-A468ADF7204E}"/>
              </a:ext>
            </a:extLst>
          </p:cNvPr>
          <p:cNvSpPr/>
          <p:nvPr userDrawn="1"/>
        </p:nvSpPr>
        <p:spPr>
          <a:xfrm>
            <a:off x="7447676" y="2742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0F1C8B-5896-88A6-5EDA-164A77B5481A}"/>
              </a:ext>
            </a:extLst>
          </p:cNvPr>
          <p:cNvSpPr/>
          <p:nvPr userDrawn="1"/>
        </p:nvSpPr>
        <p:spPr>
          <a:xfrm>
            <a:off x="9793214" y="2741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</p:spTree>
    <p:extLst>
      <p:ext uri="{BB962C8B-B14F-4D97-AF65-F5344CB8AC3E}">
        <p14:creationId xmlns:p14="http://schemas.microsoft.com/office/powerpoint/2010/main" val="15263565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cker Alt 3/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329195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4617C1-998F-BABB-B672-58757F8B49B4}"/>
              </a:ext>
            </a:extLst>
          </p:cNvPr>
          <p:cNvSpPr/>
          <p:nvPr userDrawn="1"/>
        </p:nvSpPr>
        <p:spPr>
          <a:xfrm>
            <a:off x="0" y="2949"/>
            <a:ext cx="12192000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4E814A-67AD-0376-8018-D396961209F9}"/>
              </a:ext>
            </a:extLst>
          </p:cNvPr>
          <p:cNvSpPr/>
          <p:nvPr userDrawn="1"/>
        </p:nvSpPr>
        <p:spPr>
          <a:xfrm>
            <a:off x="407100" y="2744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B0EECD-F4E6-FE01-373F-F6EF721113FE}"/>
              </a:ext>
            </a:extLst>
          </p:cNvPr>
          <p:cNvSpPr/>
          <p:nvPr userDrawn="1"/>
        </p:nvSpPr>
        <p:spPr>
          <a:xfrm>
            <a:off x="4071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0D886A-7DD0-384E-66D1-7C73E4B404D2}"/>
              </a:ext>
            </a:extLst>
          </p:cNvPr>
          <p:cNvSpPr/>
          <p:nvPr userDrawn="1"/>
        </p:nvSpPr>
        <p:spPr>
          <a:xfrm>
            <a:off x="2756601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9EB9D1-14EF-8CB4-5D66-915D1D663FA7}"/>
              </a:ext>
            </a:extLst>
          </p:cNvPr>
          <p:cNvSpPr/>
          <p:nvPr userDrawn="1"/>
        </p:nvSpPr>
        <p:spPr>
          <a:xfrm>
            <a:off x="5106101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Methodology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FB1B00-60DD-AE89-42C0-D20DA9257E77}"/>
              </a:ext>
            </a:extLst>
          </p:cNvPr>
          <p:cNvSpPr/>
          <p:nvPr userDrawn="1"/>
        </p:nvSpPr>
        <p:spPr>
          <a:xfrm>
            <a:off x="74556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1D390B-CE01-6D47-0B58-0D1BA5C82FA5}"/>
              </a:ext>
            </a:extLst>
          </p:cNvPr>
          <p:cNvSpPr/>
          <p:nvPr userDrawn="1"/>
        </p:nvSpPr>
        <p:spPr>
          <a:xfrm>
            <a:off x="98051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3BB1E6-BF42-C8B4-4A21-11143FDD27D8}"/>
              </a:ext>
            </a:extLst>
          </p:cNvPr>
          <p:cNvSpPr/>
          <p:nvPr userDrawn="1"/>
        </p:nvSpPr>
        <p:spPr>
          <a:xfrm>
            <a:off x="2756601" y="2744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295B5C-8C45-B6D5-118C-D92163FD82D9}"/>
              </a:ext>
            </a:extLst>
          </p:cNvPr>
          <p:cNvSpPr/>
          <p:nvPr userDrawn="1"/>
        </p:nvSpPr>
        <p:spPr>
          <a:xfrm>
            <a:off x="5102139" y="2743"/>
            <a:ext cx="1979801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6503FAF-4D61-241B-6D38-A468ADF7204E}"/>
              </a:ext>
            </a:extLst>
          </p:cNvPr>
          <p:cNvSpPr/>
          <p:nvPr userDrawn="1"/>
        </p:nvSpPr>
        <p:spPr>
          <a:xfrm>
            <a:off x="7447676" y="2742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0F1C8B-5896-88A6-5EDA-164A77B5481A}"/>
              </a:ext>
            </a:extLst>
          </p:cNvPr>
          <p:cNvSpPr/>
          <p:nvPr userDrawn="1"/>
        </p:nvSpPr>
        <p:spPr>
          <a:xfrm>
            <a:off x="9793214" y="2741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</p:spTree>
    <p:extLst>
      <p:ext uri="{BB962C8B-B14F-4D97-AF65-F5344CB8AC3E}">
        <p14:creationId xmlns:p14="http://schemas.microsoft.com/office/powerpoint/2010/main" val="40799926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oleObject" Target="../embeddings/oleObject1.bin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ags" Target="../tags/tag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ags" Target="../tags/tag2.xml"/><Relationship Id="rId30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DBCE4D4F-8CCC-404C-840E-8A45E07645C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7"/>
            </p:custDataLst>
            <p:extLst>
              <p:ext uri="{D42A27DB-BD31-4B8C-83A1-F6EECF244321}">
                <p14:modId xmlns:p14="http://schemas.microsoft.com/office/powerpoint/2010/main" val="105608378"/>
              </p:ext>
            </p:extLst>
          </p:nvPr>
        </p:nvGraphicFramePr>
        <p:xfrm>
          <a:off x="1588" y="1587"/>
          <a:ext cx="1589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29" imgW="395" imgH="394" progId="TCLayout.ActiveDocument.1">
                  <p:embed/>
                </p:oleObj>
              </mc:Choice>
              <mc:Fallback>
                <p:oleObj name="think-cell Slide" r:id="rId29" imgW="395" imgH="394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DBCE4D4F-8CCC-404C-840E-8A45E07645C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0"/>
                      <a:stretch>
                        <a:fillRect/>
                      </a:stretch>
                    </p:blipFill>
                    <p:spPr>
                      <a:xfrm>
                        <a:off x="1588" y="1587"/>
                        <a:ext cx="1589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DC4AAB9D-85C6-43AB-8696-D55AD6DDE24E}"/>
              </a:ext>
            </a:extLst>
          </p:cNvPr>
          <p:cNvSpPr/>
          <p:nvPr userDrawn="1">
            <p:custDataLst>
              <p:tags r:id="rId28"/>
            </p:custDataLst>
          </p:nvPr>
        </p:nvSpPr>
        <p:spPr>
          <a:xfrm>
            <a:off x="0" y="1"/>
            <a:ext cx="158812" cy="158713"/>
          </a:xfrm>
          <a:prstGeom prst="rect">
            <a:avLst/>
          </a:prstGeom>
          <a:solidFill>
            <a:schemeClr val="accent2"/>
          </a:solidFill>
          <a:ln w="19050">
            <a:noFill/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3598" b="1" i="0" baseline="0">
              <a:solidFill>
                <a:schemeClr val="bg1"/>
              </a:solidFill>
              <a:latin typeface="Graphik" panose="020B0503030202060203" pitchFamily="34" charset="0"/>
              <a:cs typeface="Arial" panose="020B0604020202020204" pitchFamily="34" charset="0"/>
              <a:sym typeface="Graphik" panose="020B0503030202060203" pitchFamily="34" charset="0"/>
            </a:endParaRPr>
          </a:p>
        </p:txBody>
      </p:sp>
      <p:sp>
        <p:nvSpPr>
          <p:cNvPr id="8" name="Slide Number Placeholder 9">
            <a:extLst>
              <a:ext uri="{FF2B5EF4-FFF2-40B4-BE49-F238E27FC236}">
                <a16:creationId xmlns:a16="http://schemas.microsoft.com/office/drawing/2014/main" id="{E029236F-8D4F-46BA-A33A-11E2F113A7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 flipH="1">
            <a:off x="10946922" y="6401006"/>
            <a:ext cx="561476" cy="273402"/>
          </a:xfrm>
          <a:prstGeom prst="rect">
            <a:avLst/>
          </a:prstGeom>
        </p:spPr>
        <p:txBody>
          <a:bodyPr tIns="0" bIns="0" anchor="b"/>
          <a:lstStyle>
            <a:lvl1pPr algn="l">
              <a:defRPr sz="1001" b="0">
                <a:solidFill>
                  <a:schemeClr val="tx1"/>
                </a:solidFill>
                <a:latin typeface="+mj-lt"/>
              </a:defRPr>
            </a:lvl1pPr>
          </a:lstStyle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Footer Placeholder 6">
            <a:extLst>
              <a:ext uri="{FF2B5EF4-FFF2-40B4-BE49-F238E27FC236}">
                <a16:creationId xmlns:a16="http://schemas.microsoft.com/office/drawing/2014/main" id="{37E62055-3E0F-4EBB-A962-F9600119E4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5739" y="6402651"/>
            <a:ext cx="3733634" cy="270112"/>
          </a:xfrm>
          <a:prstGeom prst="rect">
            <a:avLst/>
          </a:prstGeom>
        </p:spPr>
        <p:txBody>
          <a:bodyPr tIns="0" bIns="0" anchor="ctr"/>
          <a:lstStyle>
            <a:lvl1pPr algn="l">
              <a:defRPr sz="800">
                <a:solidFill>
                  <a:schemeClr val="tx1">
                    <a:alpha val="50000"/>
                  </a:schemeClr>
                </a:solidFill>
                <a:latin typeface="+mn-lt"/>
              </a:defRPr>
            </a:lvl1pPr>
          </a:lstStyle>
          <a:p>
            <a:r>
              <a:rPr lang="en-GB"/>
              <a:t>Source:</a:t>
            </a:r>
          </a:p>
        </p:txBody>
      </p:sp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A66CE9E3-35BA-4A0B-8098-8A65954FE472}"/>
              </a:ext>
            </a:extLst>
          </p:cNvPr>
          <p:cNvPicPr>
            <a:picLocks noChangeAspect="1"/>
          </p:cNvPicPr>
          <p:nvPr userDrawn="1"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8897" y="6393635"/>
            <a:ext cx="350924" cy="288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984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20" r:id="rId2"/>
    <p:sldLayoutId id="2147483721" r:id="rId3"/>
    <p:sldLayoutId id="2147483722" r:id="rId4"/>
    <p:sldLayoutId id="2147483726" r:id="rId5"/>
    <p:sldLayoutId id="2147483740" r:id="rId6"/>
    <p:sldLayoutId id="2147483725" r:id="rId7"/>
    <p:sldLayoutId id="2147483727" r:id="rId8"/>
    <p:sldLayoutId id="2147483728" r:id="rId9"/>
    <p:sldLayoutId id="2147483729" r:id="rId10"/>
    <p:sldLayoutId id="2147483730" r:id="rId11"/>
    <p:sldLayoutId id="2147483739" r:id="rId12"/>
    <p:sldLayoutId id="2147483735" r:id="rId13"/>
    <p:sldLayoutId id="2147483736" r:id="rId14"/>
    <p:sldLayoutId id="2147483737" r:id="rId15"/>
    <p:sldLayoutId id="2147483738" r:id="rId16"/>
    <p:sldLayoutId id="2147483731" r:id="rId17"/>
    <p:sldLayoutId id="2147483732" r:id="rId18"/>
    <p:sldLayoutId id="2147483733" r:id="rId19"/>
    <p:sldLayoutId id="2147483734" r:id="rId20"/>
    <p:sldLayoutId id="2147483710" r:id="rId21"/>
    <p:sldLayoutId id="2147483719" r:id="rId22"/>
    <p:sldLayoutId id="2147483706" r:id="rId23"/>
    <p:sldLayoutId id="2147483707" r:id="rId24"/>
    <p:sldLayoutId id="2147483708" r:id="rId25"/>
  </p:sldLayoutIdLst>
  <p:hf hdr="0" ftr="0" dt="0"/>
  <p:txStyles>
    <p:titleStyle>
      <a:lvl1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buFont typeface="Arial" charset="0"/>
        <a:defRPr lang="en-AU" sz="2800" b="1" i="0" kern="1200" cap="none" spc="-149" baseline="0" dirty="0" smtClean="0">
          <a:solidFill>
            <a:schemeClr val="tx1"/>
          </a:solidFill>
          <a:latin typeface="+mj-lt"/>
          <a:ea typeface="Roboto Black" panose="02000000000000000000" pitchFamily="2" charset="0"/>
          <a:cs typeface="Arial" panose="020B0604020202020204" pitchFamily="34" charset="0"/>
        </a:defRPr>
      </a:lvl1pPr>
      <a:lvl2pPr algn="l" rtl="0" eaLnBrk="1" fontAlgn="base" hangingPunct="1">
        <a:lnSpc>
          <a:spcPts val="3465"/>
        </a:lnSpc>
        <a:spcBef>
          <a:spcPct val="0"/>
        </a:spcBef>
        <a:spcAft>
          <a:spcPct val="0"/>
        </a:spcAft>
        <a:buFont typeface="Arial" charset="0"/>
        <a:defRPr sz="3198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2pPr>
      <a:lvl3pPr algn="l" rtl="0" eaLnBrk="1" fontAlgn="base" hangingPunct="1">
        <a:lnSpc>
          <a:spcPts val="3465"/>
        </a:lnSpc>
        <a:spcBef>
          <a:spcPct val="0"/>
        </a:spcBef>
        <a:spcAft>
          <a:spcPct val="0"/>
        </a:spcAft>
        <a:buFont typeface="Arial" charset="0"/>
        <a:defRPr sz="3198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3pPr>
      <a:lvl4pPr algn="l" rtl="0" eaLnBrk="1" fontAlgn="base" hangingPunct="1">
        <a:lnSpc>
          <a:spcPts val="3465"/>
        </a:lnSpc>
        <a:spcBef>
          <a:spcPct val="0"/>
        </a:spcBef>
        <a:spcAft>
          <a:spcPct val="0"/>
        </a:spcAft>
        <a:buFont typeface="Arial" charset="0"/>
        <a:defRPr sz="3198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4pPr>
      <a:lvl5pPr algn="l" rtl="0" eaLnBrk="1" fontAlgn="base" hangingPunct="1">
        <a:lnSpc>
          <a:spcPts val="3465"/>
        </a:lnSpc>
        <a:spcBef>
          <a:spcPct val="0"/>
        </a:spcBef>
        <a:spcAft>
          <a:spcPct val="0"/>
        </a:spcAft>
        <a:buFont typeface="Arial" charset="0"/>
        <a:defRPr sz="3198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5pPr>
      <a:lvl6pPr marL="609329" algn="l" rtl="0" eaLnBrk="1" fontAlgn="base" hangingPunct="1">
        <a:spcBef>
          <a:spcPct val="0"/>
        </a:spcBef>
        <a:spcAft>
          <a:spcPct val="0"/>
        </a:spcAft>
        <a:buFont typeface="Arial" pitchFamily="-105" charset="-52"/>
        <a:defRPr sz="34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6pPr>
      <a:lvl7pPr marL="1218657" algn="l" rtl="0" eaLnBrk="1" fontAlgn="base" hangingPunct="1">
        <a:spcBef>
          <a:spcPct val="0"/>
        </a:spcBef>
        <a:spcAft>
          <a:spcPct val="0"/>
        </a:spcAft>
        <a:buFont typeface="Arial" pitchFamily="-105" charset="-52"/>
        <a:defRPr sz="34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7pPr>
      <a:lvl8pPr marL="1827986" algn="l" rtl="0" eaLnBrk="1" fontAlgn="base" hangingPunct="1">
        <a:spcBef>
          <a:spcPct val="0"/>
        </a:spcBef>
        <a:spcAft>
          <a:spcPct val="0"/>
        </a:spcAft>
        <a:buFont typeface="Arial" pitchFamily="-105" charset="-52"/>
        <a:defRPr sz="34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8pPr>
      <a:lvl9pPr marL="2437314" algn="l" rtl="0" eaLnBrk="1" fontAlgn="base" hangingPunct="1">
        <a:spcBef>
          <a:spcPct val="0"/>
        </a:spcBef>
        <a:spcAft>
          <a:spcPct val="0"/>
        </a:spcAft>
        <a:buFont typeface="Arial" pitchFamily="-105" charset="-52"/>
        <a:defRPr sz="34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601"/>
        </a:spcBef>
        <a:spcAft>
          <a:spcPct val="0"/>
        </a:spcAft>
        <a:buFont typeface="Arial" pitchFamily="34" charset="0"/>
        <a:buNone/>
        <a:defRPr sz="1801" b="0" i="0" kern="1200">
          <a:solidFill>
            <a:schemeClr val="tx1"/>
          </a:solidFill>
          <a:latin typeface="+mn-lt"/>
          <a:ea typeface="Roboto" panose="02000000000000000000" pitchFamily="2" charset="0"/>
          <a:cs typeface="Arial" panose="020B0604020202020204" pitchFamily="34" charset="0"/>
        </a:defRPr>
      </a:lvl1pPr>
      <a:lvl2pPr marL="215960" indent="-215960" algn="l" rtl="0" eaLnBrk="1" fontAlgn="base" hangingPunct="1">
        <a:lnSpc>
          <a:spcPct val="100000"/>
        </a:lnSpc>
        <a:spcBef>
          <a:spcPts val="601"/>
        </a:spcBef>
        <a:spcAft>
          <a:spcPct val="0"/>
        </a:spcAft>
        <a:buFont typeface="Arial" pitchFamily="34" charset="0"/>
        <a:buChar char="•"/>
        <a:defRPr sz="1801" b="0" i="0" kern="1200">
          <a:solidFill>
            <a:schemeClr val="tx1"/>
          </a:solidFill>
          <a:latin typeface="+mn-lt"/>
          <a:ea typeface="Roboto" panose="02000000000000000000" pitchFamily="2" charset="0"/>
          <a:cs typeface="Arial" panose="020B0604020202020204" pitchFamily="34" charset="0"/>
        </a:defRPr>
      </a:lvl2pPr>
      <a:lvl3pPr marL="431920" indent="-215960" algn="l" rtl="0" eaLnBrk="1" fontAlgn="base" hangingPunct="1">
        <a:lnSpc>
          <a:spcPct val="100000"/>
        </a:lnSpc>
        <a:spcBef>
          <a:spcPts val="601"/>
        </a:spcBef>
        <a:spcAft>
          <a:spcPct val="0"/>
        </a:spcAft>
        <a:buFont typeface="Arial" pitchFamily="34" charset="0"/>
        <a:buChar char="‒"/>
        <a:tabLst/>
        <a:defRPr sz="1801" b="0" i="0" kern="1200">
          <a:solidFill>
            <a:schemeClr val="tx1"/>
          </a:solidFill>
          <a:latin typeface="+mn-lt"/>
          <a:ea typeface="Roboto" panose="02000000000000000000" pitchFamily="2" charset="0"/>
          <a:cs typeface="Arial" panose="020B0604020202020204" pitchFamily="34" charset="0"/>
        </a:defRPr>
      </a:lvl3pPr>
      <a:lvl4pPr marL="611885" indent="-215960" algn="l" rtl="0" eaLnBrk="1" fontAlgn="base" hangingPunct="1">
        <a:lnSpc>
          <a:spcPct val="100000"/>
        </a:lnSpc>
        <a:spcBef>
          <a:spcPts val="601"/>
        </a:spcBef>
        <a:spcAft>
          <a:spcPct val="0"/>
        </a:spcAft>
        <a:buFont typeface="Arial" pitchFamily="34" charset="0"/>
        <a:buChar char="•"/>
        <a:defRPr sz="1801" b="0" i="0" kern="1200">
          <a:solidFill>
            <a:schemeClr val="tx1"/>
          </a:solidFill>
          <a:latin typeface="+mn-lt"/>
          <a:ea typeface="Roboto" panose="02000000000000000000" pitchFamily="2" charset="0"/>
          <a:cs typeface="Arial" panose="020B0604020202020204" pitchFamily="34" charset="0"/>
        </a:defRPr>
      </a:lvl4pPr>
      <a:lvl5pPr marL="863838" indent="-215960" algn="l" rtl="0" eaLnBrk="1" fontAlgn="base" hangingPunct="1">
        <a:lnSpc>
          <a:spcPct val="100000"/>
        </a:lnSpc>
        <a:spcBef>
          <a:spcPts val="601"/>
        </a:spcBef>
        <a:spcAft>
          <a:spcPct val="0"/>
        </a:spcAft>
        <a:buFont typeface="Arial" pitchFamily="34" charset="0"/>
        <a:buChar char="‒"/>
        <a:defRPr sz="1801" b="0" i="0" kern="1200">
          <a:solidFill>
            <a:schemeClr val="tx1"/>
          </a:solidFill>
          <a:latin typeface="+mn-lt"/>
          <a:ea typeface="Roboto" panose="02000000000000000000" pitchFamily="2" charset="0"/>
          <a:cs typeface="Arial" panose="020B0604020202020204" pitchFamily="34" charset="0"/>
        </a:defRPr>
      </a:lvl5pPr>
      <a:lvl6pPr marL="3351304" indent="-304665" algn="l" defTabSz="1218657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0634" indent="-304665" algn="l" defTabSz="1218657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69963" indent="-304665" algn="l" defTabSz="1218657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79290" indent="-304665" algn="l" defTabSz="1218657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65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329" algn="l" defTabSz="121865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657" algn="l" defTabSz="121865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7986" algn="l" defTabSz="121865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314" algn="l" defTabSz="121865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6643" algn="l" defTabSz="121865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5971" algn="l" defTabSz="121865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5298" algn="l" defTabSz="121865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4626" algn="l" defTabSz="121865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119" userDrawn="1">
          <p15:clr>
            <a:srgbClr val="F26B43"/>
          </p15:clr>
        </p15:guide>
        <p15:guide id="2" pos="226" userDrawn="1">
          <p15:clr>
            <a:srgbClr val="F26B43"/>
          </p15:clr>
        </p15:guide>
        <p15:guide id="3" pos="7452" userDrawn="1">
          <p15:clr>
            <a:srgbClr val="F26B43"/>
          </p15:clr>
        </p15:guide>
        <p15:guide id="4" pos="1276" userDrawn="1">
          <p15:clr>
            <a:srgbClr val="F26B43"/>
          </p15:clr>
        </p15:guide>
        <p15:guide id="5" pos="1460" userDrawn="1">
          <p15:clr>
            <a:srgbClr val="F26B43"/>
          </p15:clr>
        </p15:guide>
        <p15:guide id="6" pos="2514" userDrawn="1">
          <p15:clr>
            <a:srgbClr val="F26B43"/>
          </p15:clr>
        </p15:guide>
        <p15:guide id="7" pos="2697" userDrawn="1">
          <p15:clr>
            <a:srgbClr val="F26B43"/>
          </p15:clr>
        </p15:guide>
        <p15:guide id="8" pos="3929" userDrawn="1">
          <p15:clr>
            <a:srgbClr val="F26B43"/>
          </p15:clr>
        </p15:guide>
        <p15:guide id="9" pos="3748" userDrawn="1">
          <p15:clr>
            <a:srgbClr val="F26B43"/>
          </p15:clr>
        </p15:guide>
        <p15:guide id="10" pos="4981" userDrawn="1">
          <p15:clr>
            <a:srgbClr val="F26B43"/>
          </p15:clr>
        </p15:guide>
        <p15:guide id="11" pos="5163" userDrawn="1">
          <p15:clr>
            <a:srgbClr val="F26B43"/>
          </p15:clr>
        </p15:guide>
        <p15:guide id="12" pos="6219" userDrawn="1">
          <p15:clr>
            <a:srgbClr val="F26B43"/>
          </p15:clr>
        </p15:guide>
        <p15:guide id="13" pos="6398" userDrawn="1">
          <p15:clr>
            <a:srgbClr val="F26B43"/>
          </p15:clr>
        </p15:guide>
        <p15:guide id="14" orient="horz" pos="807" userDrawn="1">
          <p15:clr>
            <a:srgbClr val="F26B43"/>
          </p15:clr>
        </p15:guide>
        <p15:guide id="15" orient="horz" pos="876" userDrawn="1">
          <p15:clr>
            <a:srgbClr val="F26B43"/>
          </p15:clr>
        </p15:guide>
        <p15:guide id="16" orient="horz" pos="4031" userDrawn="1">
          <p15:clr>
            <a:srgbClr val="F26B43"/>
          </p15:clr>
        </p15:guide>
        <p15:guide id="17" orient="horz" pos="597" userDrawn="1">
          <p15:clr>
            <a:srgbClr val="F26B43"/>
          </p15:clr>
        </p15:guide>
        <p15:guide id="18" orient="horz" pos="2435" userDrawn="1">
          <p15:clr>
            <a:srgbClr val="F26B43"/>
          </p15:clr>
        </p15:guide>
        <p15:guide id="19" orient="horz" pos="3756" userDrawn="1">
          <p15:clr>
            <a:srgbClr val="F26B43"/>
          </p15:clr>
        </p15:guide>
        <p15:guide id="20" orient="horz" pos="419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Layout" Target="../slideLayouts/slideLayout23.xml"/><Relationship Id="rId1" Type="http://schemas.openxmlformats.org/officeDocument/2006/relationships/tags" Target="../tags/tag28.xml"/><Relationship Id="rId5" Type="http://schemas.openxmlformats.org/officeDocument/2006/relationships/image" Target="../media/image6.png"/><Relationship Id="rId4" Type="http://schemas.openxmlformats.org/officeDocument/2006/relationships/image" Target="../media/image3.em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diagramLayout" Target="../diagrams/layout1.xml"/><Relationship Id="rId7" Type="http://schemas.openxmlformats.org/officeDocument/2006/relationships/image" Target="../media/image12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diagramLayout" Target="../diagrams/layout2.xml"/><Relationship Id="rId7" Type="http://schemas.openxmlformats.org/officeDocument/2006/relationships/image" Target="../media/image30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diagramLayout" Target="../diagrams/layout3.xml"/><Relationship Id="rId7" Type="http://schemas.openxmlformats.org/officeDocument/2006/relationships/image" Target="../media/image12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42.xml"/><Relationship Id="rId2" Type="http://schemas.openxmlformats.org/officeDocument/2006/relationships/hyperlink" Target="https://www.blueprintinstitute.org.au/jobmatcher_real_unemployment_insurance" TargetMode="External"/><Relationship Id="rId1" Type="http://schemas.openxmlformats.org/officeDocument/2006/relationships/slideLayout" Target="../slideLayouts/slideLayout22.xml"/><Relationship Id="rId4" Type="http://schemas.openxmlformats.org/officeDocument/2006/relationships/slide" Target="slide3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7" Type="http://schemas.openxmlformats.org/officeDocument/2006/relationships/image" Target="../media/image42.png"/><Relationship Id="rId2" Type="http://schemas.openxmlformats.org/officeDocument/2006/relationships/slideLayout" Target="../slideLayouts/slideLayout22.xml"/><Relationship Id="rId1" Type="http://schemas.openxmlformats.org/officeDocument/2006/relationships/tags" Target="../tags/tag29.xml"/><Relationship Id="rId6" Type="http://schemas.openxmlformats.org/officeDocument/2006/relationships/image" Target="../media/image41.png"/><Relationship Id="rId5" Type="http://schemas.openxmlformats.org/officeDocument/2006/relationships/image" Target="../media/image3.emf"/><Relationship Id="rId4" Type="http://schemas.openxmlformats.org/officeDocument/2006/relationships/oleObject" Target="../embeddings/oleObject13.bin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7" Type="http://schemas.openxmlformats.org/officeDocument/2006/relationships/image" Target="../media/image44.png"/><Relationship Id="rId2" Type="http://schemas.openxmlformats.org/officeDocument/2006/relationships/slideLayout" Target="../slideLayouts/slideLayout22.xml"/><Relationship Id="rId1" Type="http://schemas.openxmlformats.org/officeDocument/2006/relationships/tags" Target="../tags/tag30.xml"/><Relationship Id="rId6" Type="http://schemas.openxmlformats.org/officeDocument/2006/relationships/image" Target="../media/image43.png"/><Relationship Id="rId5" Type="http://schemas.openxmlformats.org/officeDocument/2006/relationships/image" Target="../media/image3.emf"/><Relationship Id="rId4" Type="http://schemas.openxmlformats.org/officeDocument/2006/relationships/oleObject" Target="../embeddings/oleObject13.bin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2.xml"/><Relationship Id="rId1" Type="http://schemas.openxmlformats.org/officeDocument/2006/relationships/tags" Target="../tags/tag31.xml"/><Relationship Id="rId6" Type="http://schemas.openxmlformats.org/officeDocument/2006/relationships/image" Target="../media/image45.png"/><Relationship Id="rId5" Type="http://schemas.openxmlformats.org/officeDocument/2006/relationships/image" Target="../media/image3.emf"/><Relationship Id="rId4" Type="http://schemas.openxmlformats.org/officeDocument/2006/relationships/oleObject" Target="../embeddings/oleObject13.bin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" Target="slide33.xml"/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AC004CB0-0CE3-3376-69B4-2522D3E31833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92045911"/>
              </p:ext>
            </p:extLst>
          </p:nvPr>
        </p:nvGraphicFramePr>
        <p:xfrm>
          <a:off x="1588" y="1589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AC004CB0-0CE3-3376-69B4-2522D3E3183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9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3D4F42D9-7ACE-EF54-8740-DF8227CBF8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07417" y="4031835"/>
            <a:ext cx="4698834" cy="797782"/>
          </a:xfrm>
        </p:spPr>
        <p:txBody>
          <a:bodyPr/>
          <a:lstStyle/>
          <a:p>
            <a:r>
              <a:rPr lang="en-US" dirty="0">
                <a:latin typeface="Graphik"/>
              </a:rPr>
              <a:t>Effectiveness of benefit targeting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1DA241-86F8-9BA0-6847-FAF7BA0BC7C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207417" y="5054687"/>
            <a:ext cx="4698834" cy="615553"/>
          </a:xfrm>
        </p:spPr>
        <p:txBody>
          <a:bodyPr/>
          <a:lstStyle/>
          <a:p>
            <a:r>
              <a:rPr lang="en-US" dirty="0"/>
              <a:t>Korea-Australia Tax Symposium </a:t>
            </a:r>
            <a:br>
              <a:rPr lang="en-US" dirty="0"/>
            </a:br>
            <a:r>
              <a:rPr lang="en-US" dirty="0"/>
              <a:t>– Nov-2024</a:t>
            </a:r>
          </a:p>
        </p:txBody>
      </p:sp>
      <p:pic>
        <p:nvPicPr>
          <p:cNvPr id="8" name="Picture Placeholder 7" descr="A person sitting at a table with papers and a calculator&#10;&#10;Description automatically generated">
            <a:extLst>
              <a:ext uri="{FF2B5EF4-FFF2-40B4-BE49-F238E27FC236}">
                <a16:creationId xmlns:a16="http://schemas.microsoft.com/office/drawing/2014/main" id="{73DCDE7B-C32F-A88B-3AA3-8CC3E8CB9A32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9" b="459"/>
          <a:stretch>
            <a:fillRect/>
          </a:stretch>
        </p:blipFill>
        <p:spPr/>
      </p:pic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2B0E6651-2B0B-3355-6B3E-6C72AE7EF88B}"/>
              </a:ext>
            </a:extLst>
          </p:cNvPr>
          <p:cNvSpPr txBox="1">
            <a:spLocks/>
          </p:cNvSpPr>
          <p:nvPr/>
        </p:nvSpPr>
        <p:spPr>
          <a:xfrm>
            <a:off x="7207417" y="5895310"/>
            <a:ext cx="4698834" cy="6155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 rtl="0" eaLnBrk="1" fontAlgn="base" hangingPunct="1">
              <a:lnSpc>
                <a:spcPct val="100000"/>
              </a:lnSpc>
              <a:spcBef>
                <a:spcPts val="601"/>
              </a:spcBef>
              <a:spcAft>
                <a:spcPct val="0"/>
              </a:spcAft>
              <a:buFont typeface="Arial" pitchFamily="34" charset="0"/>
              <a:buNone/>
              <a:defRPr sz="2000" b="0" i="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457206" indent="0" algn="l" rtl="0" eaLnBrk="1" fontAlgn="base" hangingPunct="1">
              <a:lnSpc>
                <a:spcPct val="100000"/>
              </a:lnSpc>
              <a:spcBef>
                <a:spcPts val="601"/>
              </a:spcBef>
              <a:spcAft>
                <a:spcPct val="0"/>
              </a:spcAft>
              <a:buFont typeface="Arial" pitchFamily="34" charset="0"/>
              <a:buNone/>
              <a:defRPr sz="1801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914411" indent="0" algn="l" rtl="0" eaLnBrk="1" fontAlgn="base" hangingPunct="1">
              <a:lnSpc>
                <a:spcPct val="100000"/>
              </a:lnSpc>
              <a:spcBef>
                <a:spcPts val="601"/>
              </a:spcBef>
              <a:spcAft>
                <a:spcPct val="0"/>
              </a:spcAft>
              <a:buFont typeface="Arial" pitchFamily="34" charset="0"/>
              <a:buNone/>
              <a:tabLst/>
              <a:defRPr sz="1801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1371617" indent="0" algn="l" rtl="0" eaLnBrk="1" fontAlgn="base" hangingPunct="1">
              <a:lnSpc>
                <a:spcPct val="100000"/>
              </a:lnSpc>
              <a:spcBef>
                <a:spcPts val="601"/>
              </a:spcBef>
              <a:spcAft>
                <a:spcPct val="0"/>
              </a:spcAft>
              <a:buFont typeface="Arial" pitchFamily="34" charset="0"/>
              <a:buNone/>
              <a:defRPr sz="1801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1828823" indent="0" algn="l" rtl="0" eaLnBrk="1" fontAlgn="base" hangingPunct="1">
              <a:lnSpc>
                <a:spcPct val="100000"/>
              </a:lnSpc>
              <a:spcBef>
                <a:spcPts val="601"/>
              </a:spcBef>
              <a:spcAft>
                <a:spcPct val="0"/>
              </a:spcAft>
              <a:buFont typeface="Arial" pitchFamily="34" charset="0"/>
              <a:buNone/>
              <a:defRPr sz="1801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304" indent="-304665" algn="l" defTabSz="121865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634" indent="-304665" algn="l" defTabSz="121865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63" indent="-304665" algn="l" defTabSz="121865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90" indent="-304665" algn="l" defTabSz="121865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i="1" dirty="0"/>
              <a:t>Pelin Akyol, Erin Clarke, Gianni La Cava, and Matt Nolan</a:t>
            </a:r>
          </a:p>
        </p:txBody>
      </p:sp>
    </p:spTree>
    <p:extLst>
      <p:ext uri="{BB962C8B-B14F-4D97-AF65-F5344CB8AC3E}">
        <p14:creationId xmlns:p14="http://schemas.microsoft.com/office/powerpoint/2010/main" val="37828433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D032FE-CF0D-F766-D42B-397FFC7227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83A61E0-448B-D5B1-61EA-A68AF1E39E0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36E6ABE-EB05-8D67-FED7-0C8E21424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</a:t>
            </a:r>
            <a:endParaRPr lang="en-A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755246-F57A-9173-2ED1-0B8DD671EA4A}"/>
              </a:ext>
            </a:extLst>
          </p:cNvPr>
          <p:cNvSpPr txBox="1"/>
          <p:nvPr/>
        </p:nvSpPr>
        <p:spPr>
          <a:xfrm flipH="1">
            <a:off x="598813" y="2408746"/>
            <a:ext cx="8553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Interpretation</a:t>
            </a:r>
            <a:endParaRPr lang="en-A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19316F-6EA8-A52F-02F7-2A74F09BEB88}"/>
              </a:ext>
            </a:extLst>
          </p:cNvPr>
          <p:cNvSpPr txBox="1"/>
          <p:nvPr/>
        </p:nvSpPr>
        <p:spPr>
          <a:xfrm flipH="1">
            <a:off x="751419" y="2781158"/>
            <a:ext cx="999879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Is job loss an exogenous event. </a:t>
            </a:r>
            <a:r>
              <a:rPr lang="en-US" b="1" dirty="0"/>
              <a:t>No</a:t>
            </a:r>
            <a:r>
              <a:rPr lang="en-US" dirty="0"/>
              <a:t>. This is not a causal estimate of the consumption decline from job loss. [Note: Involuntary job loss does lead to larger expenditure declines]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does not tell us how consumption would change if the benefit rate changed (i.e. Gruber 1997).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 does tell us that, given the current benefit structure, individuals who transition into job loss reduce their </a:t>
            </a:r>
            <a:r>
              <a:rPr lang="en-US" b="1" dirty="0"/>
              <a:t>expenditure</a:t>
            </a:r>
            <a:r>
              <a:rPr lang="en-US" dirty="0"/>
              <a:t> by this amount – on average.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Purpose</a:t>
            </a:r>
            <a:r>
              <a:rPr lang="en-US" dirty="0"/>
              <a:t>: If there was uninsurance we would expect to see a large </a:t>
            </a:r>
            <a:r>
              <a:rPr lang="en-US" b="1" dirty="0"/>
              <a:t>consumption</a:t>
            </a:r>
            <a:r>
              <a:rPr lang="en-US" dirty="0"/>
              <a:t> drop around job loss.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For benefit recipients this speaks to how much they are insured included the benefit payment.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For non-recipients this speaks to the role of targeting.</a:t>
            </a:r>
            <a:endParaRPr lang="en-AU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DE7B55-EC70-2A20-BB60-C14A1015BA0F}"/>
              </a:ext>
            </a:extLst>
          </p:cNvPr>
          <p:cNvSpPr txBox="1"/>
          <p:nvPr/>
        </p:nvSpPr>
        <p:spPr>
          <a:xfrm flipH="1">
            <a:off x="598813" y="1035496"/>
            <a:ext cx="8553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Staggered Event Study (a la Sun and Abraham 2021)</a:t>
            </a:r>
            <a:endParaRPr lang="en-A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0A61025-AF1D-1C8A-8F27-71FF2A879376}"/>
                  </a:ext>
                </a:extLst>
              </p:cNvPr>
              <p:cNvSpPr txBox="1"/>
              <p:nvPr/>
            </p:nvSpPr>
            <p:spPr>
              <a:xfrm>
                <a:off x="1930402" y="1449990"/>
                <a:ext cx="6697967" cy="8202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  <m:r>
                        <a:rPr lang="en-AU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 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≠−1)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=5</m:t>
                          </m:r>
                        </m:sup>
                        <m:e>
                          <m:sSub>
                            <m:sSubPr>
                              <m:ctrlPr>
                                <a:rPr lang="en-A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AU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AU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</m:oMath>
                  </m:oMathPara>
                </a14:m>
                <a:endParaRPr lang="en-AU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0A61025-AF1D-1C8A-8F27-71FF2A8793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0402" y="1449990"/>
                <a:ext cx="6697967" cy="82022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914254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980D947-852C-5703-7D12-9EF4E44FAF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E66C74E-DDBC-A68F-D514-64451BBCF2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770" y="477163"/>
            <a:ext cx="11459365" cy="700597"/>
          </a:xfrm>
        </p:spPr>
        <p:txBody>
          <a:bodyPr/>
          <a:lstStyle/>
          <a:p>
            <a:r>
              <a:rPr lang="en-US"/>
              <a:t>Why would expenditure change after job loss?</a:t>
            </a:r>
            <a:endParaRPr lang="en-NZ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53A5AD16-8007-0884-38B6-C1F95861AE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18818789"/>
              </p:ext>
            </p:extLst>
          </p:nvPr>
        </p:nvGraphicFramePr>
        <p:xfrm>
          <a:off x="2926498" y="94852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Graphic 6" descr="Man wearing hat and suit">
            <a:extLst>
              <a:ext uri="{FF2B5EF4-FFF2-40B4-BE49-F238E27FC236}">
                <a16:creationId xmlns:a16="http://schemas.microsoft.com/office/drawing/2014/main" id="{B6AD4742-4E44-6801-2F10-F1BCBF3B185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95312" y="1429009"/>
            <a:ext cx="1533525" cy="445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5266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2CAEA3E-FB9C-1C45-BDAF-56F2BC3F8D8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0B8FFF9-65D0-82D7-B823-7FA836081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Expenditure Scar</a:t>
            </a:r>
            <a:endParaRPr lang="en-NZ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416453-1B79-8435-BB9A-CC62D2A80DE3}"/>
              </a:ext>
            </a:extLst>
          </p:cNvPr>
          <p:cNvSpPr txBox="1"/>
          <p:nvPr/>
        </p:nvSpPr>
        <p:spPr>
          <a:xfrm>
            <a:off x="362218" y="1139621"/>
            <a:ext cx="110678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/>
              <a:t>Scars controlling for personal characteristics and income. Additionally controlling for subjective job loss risk.</a:t>
            </a:r>
            <a:endParaRPr lang="en-NZ" i="1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1AE7717-0778-6DEF-AAE3-F2308F7C36F1}"/>
              </a:ext>
            </a:extLst>
          </p:cNvPr>
          <p:cNvSpPr txBox="1"/>
          <p:nvPr/>
        </p:nvSpPr>
        <p:spPr>
          <a:xfrm>
            <a:off x="401573" y="6031674"/>
            <a:ext cx="9430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Future job-loss risk only explains a small amount of the decline in consumption.</a:t>
            </a:r>
            <a:endParaRPr lang="en-NZ" b="1"/>
          </a:p>
        </p:txBody>
      </p:sp>
      <p:pic>
        <p:nvPicPr>
          <p:cNvPr id="5" name="Picture 4" descr="A graph of a graph with numbers and lines&#10;&#10;Description automatically generated">
            <a:extLst>
              <a:ext uri="{FF2B5EF4-FFF2-40B4-BE49-F238E27FC236}">
                <a16:creationId xmlns:a16="http://schemas.microsoft.com/office/drawing/2014/main" id="{DA4B85BE-069E-05D0-2302-A756A2BB9C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86" y="1840218"/>
            <a:ext cx="4939422" cy="3796971"/>
          </a:xfrm>
          <a:prstGeom prst="rect">
            <a:avLst/>
          </a:prstGeom>
        </p:spPr>
      </p:pic>
      <p:pic>
        <p:nvPicPr>
          <p:cNvPr id="7" name="Picture 6" descr="A graph of 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4104F4A8-7293-6BFD-C880-A64CB9F7BC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840218"/>
            <a:ext cx="5168100" cy="3796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4169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AB3170-C976-B449-FF96-84F49E63A1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3B25034-6B57-4827-BE35-2CF90AA731D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1C54B01-8DE0-FC05-43D9-479B99B79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Type of unemployment scar</a:t>
            </a:r>
            <a:endParaRPr lang="en-NZ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76EB7AE-B98D-353B-E4E0-20522F4A6DA3}"/>
              </a:ext>
            </a:extLst>
          </p:cNvPr>
          <p:cNvSpPr txBox="1"/>
          <p:nvPr/>
        </p:nvSpPr>
        <p:spPr>
          <a:xfrm>
            <a:off x="1723943" y="1401234"/>
            <a:ext cx="2505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206166"/>
                </a:solidFill>
              </a:rPr>
              <a:t>Involuntary job loss</a:t>
            </a:r>
            <a:endParaRPr lang="en-NZ" b="1">
              <a:solidFill>
                <a:srgbClr val="206166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48919C8-A1E4-8030-46F0-146A718266E1}"/>
              </a:ext>
            </a:extLst>
          </p:cNvPr>
          <p:cNvSpPr txBox="1"/>
          <p:nvPr/>
        </p:nvSpPr>
        <p:spPr>
          <a:xfrm>
            <a:off x="7962245" y="1423682"/>
            <a:ext cx="2268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206166"/>
                </a:solidFill>
              </a:rPr>
              <a:t>Voluntary job loss</a:t>
            </a:r>
            <a:endParaRPr lang="en-NZ" b="1">
              <a:solidFill>
                <a:srgbClr val="206166"/>
              </a:solidFill>
            </a:endParaRPr>
          </a:p>
        </p:txBody>
      </p:sp>
      <p:pic>
        <p:nvPicPr>
          <p:cNvPr id="6" name="Picture 5" descr="A graph of a graph with a line graph and text&#10;&#10;Description automatically generated">
            <a:extLst>
              <a:ext uri="{FF2B5EF4-FFF2-40B4-BE49-F238E27FC236}">
                <a16:creationId xmlns:a16="http://schemas.microsoft.com/office/drawing/2014/main" id="{56A3EA09-23F8-6026-0F20-89C552AB43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529" y="2199987"/>
            <a:ext cx="4905301" cy="3770742"/>
          </a:xfrm>
          <a:prstGeom prst="rect">
            <a:avLst/>
          </a:prstGeom>
        </p:spPr>
      </p:pic>
      <p:pic>
        <p:nvPicPr>
          <p:cNvPr id="8" name="Picture 7" descr="A graph of a graph showing a graph of a job loss&#10;&#10;Description automatically generated with medium confidence">
            <a:extLst>
              <a:ext uri="{FF2B5EF4-FFF2-40B4-BE49-F238E27FC236}">
                <a16:creationId xmlns:a16="http://schemas.microsoft.com/office/drawing/2014/main" id="{4AE08E8B-30D3-CFEA-035B-AFE29FE908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3172" y="2199986"/>
            <a:ext cx="4905299" cy="3770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0849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5E9C130-E39A-459B-6850-934EF446C86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Beneficiary consumption scarring</a:t>
            </a:r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6906091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2CAEA3E-FB9C-1C45-BDAF-56F2BC3F8D8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0B8FFF9-65D0-82D7-B823-7FA8360812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399" y="305114"/>
            <a:ext cx="11459365" cy="700597"/>
          </a:xfrm>
        </p:spPr>
        <p:txBody>
          <a:bodyPr/>
          <a:lstStyle/>
          <a:p>
            <a:r>
              <a:rPr lang="en-US"/>
              <a:t>Individuals, government, determine whether you receive income support</a:t>
            </a:r>
            <a:endParaRPr lang="en-NZ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6033CB-A77E-D6A9-BA83-A82F4E640310}"/>
              </a:ext>
            </a:extLst>
          </p:cNvPr>
          <p:cNvSpPr txBox="1"/>
          <p:nvPr/>
        </p:nvSpPr>
        <p:spPr>
          <a:xfrm>
            <a:off x="370417" y="6093113"/>
            <a:ext cx="116062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Our intention is to describe the </a:t>
            </a:r>
            <a:r>
              <a:rPr lang="en-US" i="1" dirty="0"/>
              <a:t>selection </a:t>
            </a:r>
            <a:r>
              <a:rPr lang="en-US" dirty="0"/>
              <a:t>involved in being approved or not approved (</a:t>
            </a:r>
            <a:r>
              <a:rPr lang="en-US" b="1" dirty="0"/>
              <a:t>not a causal estimate</a:t>
            </a:r>
            <a:r>
              <a:rPr lang="en-US" dirty="0"/>
              <a:t>).</a:t>
            </a:r>
            <a:endParaRPr lang="en-NZ" i="1" dirty="0"/>
          </a:p>
        </p:txBody>
      </p:sp>
      <p:graphicFrame>
        <p:nvGraphicFramePr>
          <p:cNvPr id="13" name="Diagram 12">
            <a:extLst>
              <a:ext uri="{FF2B5EF4-FFF2-40B4-BE49-F238E27FC236}">
                <a16:creationId xmlns:a16="http://schemas.microsoft.com/office/drawing/2014/main" id="{B8DB12DC-DD46-094B-37B9-BCDC077D7B3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69663506"/>
              </p:ext>
            </p:extLst>
          </p:nvPr>
        </p:nvGraphicFramePr>
        <p:xfrm>
          <a:off x="3074378" y="547697"/>
          <a:ext cx="8833223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5" name="Graphic 14" descr="Woman raising finger">
            <a:extLst>
              <a:ext uri="{FF2B5EF4-FFF2-40B4-BE49-F238E27FC236}">
                <a16:creationId xmlns:a16="http://schemas.microsoft.com/office/drawing/2014/main" id="{1005C6F1-3007-A478-76AB-7A37458B32A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22114" y="1496774"/>
            <a:ext cx="2114550" cy="410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1059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2CAEA3E-FB9C-1C45-BDAF-56F2BC3F8D8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0B8FFF9-65D0-82D7-B823-7FA836081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Benefit type</a:t>
            </a:r>
            <a:endParaRPr lang="en-NZ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416453-1B79-8435-BB9A-CC62D2A80DE3}"/>
              </a:ext>
            </a:extLst>
          </p:cNvPr>
          <p:cNvSpPr txBox="1"/>
          <p:nvPr/>
        </p:nvSpPr>
        <p:spPr>
          <a:xfrm>
            <a:off x="370417" y="1272957"/>
            <a:ext cx="7917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Would we expect benefit recipients to see a smaller or larger scar?</a:t>
            </a:r>
            <a:endParaRPr lang="en-NZ" b="1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CCE499-42D5-4CC0-E45C-FA0457D6521B}"/>
              </a:ext>
            </a:extLst>
          </p:cNvPr>
          <p:cNvSpPr txBox="1"/>
          <p:nvPr/>
        </p:nvSpPr>
        <p:spPr>
          <a:xfrm flipH="1">
            <a:off x="7223937" y="1956217"/>
            <a:ext cx="3883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Subject of Clarke et al (2023).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A390EE-C56A-7195-8785-4325F854614B}"/>
              </a:ext>
            </a:extLst>
          </p:cNvPr>
          <p:cNvSpPr txBox="1"/>
          <p:nvPr/>
        </p:nvSpPr>
        <p:spPr>
          <a:xfrm>
            <a:off x="6400780" y="3568694"/>
            <a:ext cx="530482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Much larger decline in consumption for those who receive income support.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Insufficient payment?</a:t>
            </a:r>
            <a:br>
              <a:rPr lang="en-US"/>
            </a:b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Insufficient coverage?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Heterogeneity.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4C5E7F4-7E16-9A41-4A1D-4B43F50561BF}"/>
              </a:ext>
            </a:extLst>
          </p:cNvPr>
          <p:cNvSpPr txBox="1"/>
          <p:nvPr/>
        </p:nvSpPr>
        <p:spPr>
          <a:xfrm flipH="1">
            <a:off x="370417" y="1719646"/>
            <a:ext cx="6061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/>
              <a:t>Receiving the payment reduces the liquidity constraint.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C8311B2-BE7F-098F-74E3-D7E825EF843F}"/>
              </a:ext>
            </a:extLst>
          </p:cNvPr>
          <p:cNvSpPr txBox="1"/>
          <p:nvPr/>
        </p:nvSpPr>
        <p:spPr>
          <a:xfrm flipH="1">
            <a:off x="370417" y="2140883"/>
            <a:ext cx="60617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/>
              <a:t>Eligibility and take-up correlated with liquidity constraints (selection).</a:t>
            </a:r>
          </a:p>
        </p:txBody>
      </p:sp>
      <p:pic>
        <p:nvPicPr>
          <p:cNvPr id="5" name="Picture 4" descr="A graph of a graph of a graph of a graph of a graph of a graph of a graph of a graph of a graph of a graph of a graph of a graph of a graph of&#10;&#10;Description automatically generated">
            <a:extLst>
              <a:ext uri="{FF2B5EF4-FFF2-40B4-BE49-F238E27FC236}">
                <a16:creationId xmlns:a16="http://schemas.microsoft.com/office/drawing/2014/main" id="{205A739A-E19E-B20D-7F10-070BC617DA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602" y="2968726"/>
            <a:ext cx="4860059" cy="3570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855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41C059-C452-D6D6-CF25-65FEB08FFF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47E26EF-1CD9-4F7E-181B-54667771A83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01D447-EBCD-B7F4-0D55-2BE05C0E2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Benefit type: Partnership status</a:t>
            </a:r>
            <a:endParaRPr lang="en-NZ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629993-7279-1E20-1C17-94402BEC1BAB}"/>
              </a:ext>
            </a:extLst>
          </p:cNvPr>
          <p:cNvSpPr txBox="1"/>
          <p:nvPr/>
        </p:nvSpPr>
        <p:spPr>
          <a:xfrm>
            <a:off x="370417" y="1272957"/>
            <a:ext cx="9530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Entire difference due to individuals who are partnered who take-up the payment</a:t>
            </a:r>
            <a:endParaRPr lang="en-NZ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602B0E-E4BC-689E-A56E-37ED8EA7F679}"/>
              </a:ext>
            </a:extLst>
          </p:cNvPr>
          <p:cNvSpPr txBox="1"/>
          <p:nvPr/>
        </p:nvSpPr>
        <p:spPr>
          <a:xfrm>
            <a:off x="370416" y="5400377"/>
            <a:ext cx="110014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Limited </a:t>
            </a:r>
            <a:r>
              <a:rPr lang="en-US" b="1" dirty="0"/>
              <a:t>partnered non-recipient</a:t>
            </a:r>
            <a:r>
              <a:rPr lang="en-US" dirty="0"/>
              <a:t> response indicates that partner income testing may be appropriate.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Large response by </a:t>
            </a:r>
            <a:r>
              <a:rPr lang="en-US" b="1" dirty="0"/>
              <a:t>partnered recipients</a:t>
            </a:r>
            <a:r>
              <a:rPr lang="en-US" dirty="0"/>
              <a:t> suggests that this group is significantly constrained after a </a:t>
            </a:r>
            <a:br>
              <a:rPr lang="en-US" dirty="0"/>
            </a:br>
            <a:r>
              <a:rPr lang="en-US" dirty="0"/>
              <a:t>job loss shock - may motivate higher couple payments</a:t>
            </a:r>
            <a:endParaRPr lang="en-NZ" dirty="0"/>
          </a:p>
        </p:txBody>
      </p:sp>
      <p:pic>
        <p:nvPicPr>
          <p:cNvPr id="6" name="Picture 5" descr="A graph with blue lines and numbers&#10;&#10;Description automatically generated">
            <a:extLst>
              <a:ext uri="{FF2B5EF4-FFF2-40B4-BE49-F238E27FC236}">
                <a16:creationId xmlns:a16="http://schemas.microsoft.com/office/drawing/2014/main" id="{395C634C-082B-AD19-81B2-6C978954BC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687" y="1839304"/>
            <a:ext cx="4138212" cy="3364057"/>
          </a:xfrm>
          <a:prstGeom prst="rect">
            <a:avLst/>
          </a:prstGeom>
        </p:spPr>
      </p:pic>
      <p:pic>
        <p:nvPicPr>
          <p:cNvPr id="9" name="Picture 8" descr="A graph with blue lines and numbers&#10;&#10;Description automatically generated">
            <a:extLst>
              <a:ext uri="{FF2B5EF4-FFF2-40B4-BE49-F238E27FC236}">
                <a16:creationId xmlns:a16="http://schemas.microsoft.com/office/drawing/2014/main" id="{BE6B20B9-D6D2-C1D6-DA0E-D625AC056C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2050" y="1836213"/>
            <a:ext cx="4138213" cy="3364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5132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5E9C130-E39A-459B-6850-934EF446C86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Lessons from working from home</a:t>
            </a:r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9311094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980D947-852C-5703-7D12-9EF4E44FAF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E66C74E-DDBC-A68F-D514-64451BBCF2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770" y="477163"/>
            <a:ext cx="11459365" cy="700597"/>
          </a:xfrm>
        </p:spPr>
        <p:txBody>
          <a:bodyPr/>
          <a:lstStyle/>
          <a:p>
            <a:r>
              <a:rPr lang="en-US"/>
              <a:t>Why would expenditure change after job loss?</a:t>
            </a:r>
            <a:endParaRPr lang="en-NZ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53A5AD16-8007-0884-38B6-C1F95861AE03}"/>
              </a:ext>
            </a:extLst>
          </p:cNvPr>
          <p:cNvGraphicFramePr/>
          <p:nvPr/>
        </p:nvGraphicFramePr>
        <p:xfrm>
          <a:off x="2926498" y="94852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Graphic 6" descr="Man wearing hat and suit">
            <a:extLst>
              <a:ext uri="{FF2B5EF4-FFF2-40B4-BE49-F238E27FC236}">
                <a16:creationId xmlns:a16="http://schemas.microsoft.com/office/drawing/2014/main" id="{B6AD4742-4E44-6801-2F10-F1BCBF3B185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95312" y="1429009"/>
            <a:ext cx="1533525" cy="445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0992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4684345-DC3B-9EA7-2E2A-4023610CF6B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8FFD6A1-EAD7-C114-E9E3-B93FE9386C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657" y="484222"/>
            <a:ext cx="11459365" cy="700597"/>
          </a:xfrm>
        </p:spPr>
        <p:txBody>
          <a:bodyPr/>
          <a:lstStyle/>
          <a:p>
            <a:r>
              <a:rPr lang="en-AU" dirty="0"/>
              <a:t>Motivation: Reforming social security into “unemployment insurance”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B0BD5A-6C0A-D89E-ACF6-EC0B175E69D7}"/>
              </a:ext>
            </a:extLst>
          </p:cNvPr>
          <p:cNvSpPr txBox="1"/>
          <p:nvPr/>
        </p:nvSpPr>
        <p:spPr>
          <a:xfrm>
            <a:off x="362218" y="1280818"/>
            <a:ext cx="1042682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New Zealand Unemployment Insurance proposal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belief that wage scarring is high.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That wage scarring is a product of “insufficient insurance” and “poor match quality”.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That providing greater social insurance to “pool risk” would reduce such scarring.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Motivated a scheme offering 80% replacement rate for six months, without search requirements, </a:t>
            </a:r>
            <a:br>
              <a:rPr lang="en-AU" dirty="0"/>
            </a:br>
            <a:r>
              <a:rPr lang="en-AU" dirty="0"/>
              <a:t>for all individual up to the top 2% of the wage distribution.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C78A00-5414-A664-0FEB-1BD9C6B98196}"/>
              </a:ext>
            </a:extLst>
          </p:cNvPr>
          <p:cNvSpPr txBox="1"/>
          <p:nvPr/>
        </p:nvSpPr>
        <p:spPr>
          <a:xfrm>
            <a:off x="317238" y="3199164"/>
            <a:ext cx="115575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None of these have been shown empirically in New Zealand or in Australia (who have similar benefit systems).</a:t>
            </a:r>
            <a:endParaRPr lang="en-A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8B7B73-E04C-1449-E6D7-E5B52C728DA1}"/>
              </a:ext>
            </a:extLst>
          </p:cNvPr>
          <p:cNvSpPr txBox="1"/>
          <p:nvPr/>
        </p:nvSpPr>
        <p:spPr>
          <a:xfrm>
            <a:off x="317238" y="3800817"/>
            <a:ext cx="10310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Policy also has been raised in Australia with a focus on match quality (</a:t>
            </a:r>
            <a:r>
              <a:rPr lang="en-US" dirty="0" err="1">
                <a:hlinkClick r:id="rId2"/>
              </a:rPr>
              <a:t>JobMatcher</a:t>
            </a:r>
            <a:r>
              <a:rPr lang="en-US" dirty="0">
                <a:hlinkClick r:id="rId2"/>
              </a:rPr>
              <a:t> - Blueprint 2021</a:t>
            </a:r>
            <a:r>
              <a:rPr lang="en-US" dirty="0"/>
              <a:t>)</a:t>
            </a:r>
            <a:endParaRPr lang="en-A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AEBF43-04DE-08BB-0E16-83603C574FAB}"/>
              </a:ext>
            </a:extLst>
          </p:cNvPr>
          <p:cNvSpPr txBox="1"/>
          <p:nvPr/>
        </p:nvSpPr>
        <p:spPr>
          <a:xfrm>
            <a:off x="317238" y="4402470"/>
            <a:ext cx="1037136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Although the evidence base is larger in Australia (thanks to work by TTPI and Melbourne Institute), </a:t>
            </a:r>
          </a:p>
          <a:p>
            <a:r>
              <a:rPr lang="en-US" dirty="0"/>
              <a:t>there are still areas to investigate this further before it is raised again.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Wage scarring estimates and the role of match quality. </a:t>
            </a:r>
            <a:r>
              <a:rPr lang="en-US" dirty="0">
                <a:hlinkClick r:id="rId3" action="ppaction://hlinksldjump"/>
              </a:rPr>
              <a:t>Appendix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Labour supply responses to replacement rate changes. </a:t>
            </a:r>
            <a:r>
              <a:rPr lang="en-US" dirty="0">
                <a:hlinkClick r:id="rId4" action="ppaction://hlinksldjump"/>
              </a:rPr>
              <a:t>Appendix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Expenditure/consumption responses to job loss (</a:t>
            </a:r>
            <a:r>
              <a:rPr lang="en-US" b="1" dirty="0"/>
              <a:t>the focus today</a:t>
            </a:r>
            <a:r>
              <a:rPr lang="en-US" dirty="0"/>
              <a:t>).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24985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2CAEA3E-FB9C-1C45-BDAF-56F2BC3F8D8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0B8FFF9-65D0-82D7-B823-7FA836081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Non-recipients and the role of employment</a:t>
            </a:r>
            <a:endParaRPr lang="en-NZ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4A0829-F4DD-B318-F6B6-C1D7A7CBEFEC}"/>
              </a:ext>
            </a:extLst>
          </p:cNvPr>
          <p:cNvSpPr txBox="1"/>
          <p:nvPr/>
        </p:nvSpPr>
        <p:spPr>
          <a:xfrm>
            <a:off x="1019034" y="1464503"/>
            <a:ext cx="3379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206166"/>
                </a:solidFill>
              </a:rPr>
              <a:t>Conditional on employment</a:t>
            </a:r>
            <a:endParaRPr lang="en-NZ" b="1" dirty="0">
              <a:solidFill>
                <a:srgbClr val="206166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990D069-5386-8415-B25F-45B3B3C5A687}"/>
              </a:ext>
            </a:extLst>
          </p:cNvPr>
          <p:cNvSpPr txBox="1"/>
          <p:nvPr/>
        </p:nvSpPr>
        <p:spPr>
          <a:xfrm>
            <a:off x="6911843" y="1454167"/>
            <a:ext cx="4035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206166"/>
                </a:solidFill>
              </a:rPr>
              <a:t>Conditional on household income</a:t>
            </a:r>
            <a:endParaRPr lang="en-NZ" b="1" dirty="0">
              <a:solidFill>
                <a:srgbClr val="206166"/>
              </a:solidFill>
            </a:endParaRPr>
          </a:p>
        </p:txBody>
      </p:sp>
      <p:pic>
        <p:nvPicPr>
          <p:cNvPr id="5" name="Picture 4" descr="A graph with a line graph and numbers&#10;&#10;Description automatically generated">
            <a:extLst>
              <a:ext uri="{FF2B5EF4-FFF2-40B4-BE49-F238E27FC236}">
                <a16:creationId xmlns:a16="http://schemas.microsoft.com/office/drawing/2014/main" id="{7F6D24BB-E216-F2F2-2F61-9E016926CE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850" y="2207557"/>
            <a:ext cx="4707568" cy="365076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3BCAACA-FC47-A707-C576-B823C81ABA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5596" y="2119223"/>
            <a:ext cx="4907571" cy="3739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1781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2CAEA3E-FB9C-1C45-BDAF-56F2BC3F8D8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0B8FFF9-65D0-82D7-B823-7FA836081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Work related expenses</a:t>
            </a:r>
            <a:endParaRPr lang="en-NZ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416453-1B79-8435-BB9A-CC62D2A80DE3}"/>
              </a:ext>
            </a:extLst>
          </p:cNvPr>
          <p:cNvSpPr txBox="1"/>
          <p:nvPr/>
        </p:nvSpPr>
        <p:spPr>
          <a:xfrm>
            <a:off x="362218" y="1139621"/>
            <a:ext cx="3448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/>
              <a:t>Why has consumption declined?</a:t>
            </a:r>
            <a:endParaRPr lang="en-NZ" i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A8590A-1BFD-6214-FAF5-B37329BB889A}"/>
              </a:ext>
            </a:extLst>
          </p:cNvPr>
          <p:cNvSpPr txBox="1"/>
          <p:nvPr/>
        </p:nvSpPr>
        <p:spPr>
          <a:xfrm>
            <a:off x="370417" y="1699021"/>
            <a:ext cx="10690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Tax deductions suggest work related expenses matter – don’t want to tax these expenses:</a:t>
            </a:r>
            <a:endParaRPr lang="en-NZ" b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2632F3-E21F-A524-A3C0-6D5DB12CB751}"/>
              </a:ext>
            </a:extLst>
          </p:cNvPr>
          <p:cNvSpPr txBox="1"/>
          <p:nvPr/>
        </p:nvSpPr>
        <p:spPr>
          <a:xfrm>
            <a:off x="370417" y="2258421"/>
            <a:ext cx="98714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/>
              <a:t>US standard deduction</a:t>
            </a:r>
            <a:r>
              <a:rPr lang="en-US"/>
              <a:t> – 35% of average earnings, 23% of average FT earnings.</a:t>
            </a:r>
            <a:br>
              <a:rPr lang="en-US"/>
            </a:b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/>
              <a:t>Australian tax-free threshold</a:t>
            </a:r>
            <a:r>
              <a:rPr lang="en-US"/>
              <a:t> – 19% of average FT earnings (other deductions allowed).</a:t>
            </a:r>
            <a:endParaRPr lang="en-NZ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BC8D2CC-36E2-3AC5-548A-CB2F25D9DB39}"/>
              </a:ext>
            </a:extLst>
          </p:cNvPr>
          <p:cNvSpPr txBox="1"/>
          <p:nvPr/>
        </p:nvSpPr>
        <p:spPr>
          <a:xfrm>
            <a:off x="362218" y="4368138"/>
            <a:ext cx="11291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Without a job there is no need to pay work-related expenses. As a result, </a:t>
            </a:r>
            <a:r>
              <a:rPr lang="en-US" b="1"/>
              <a:t>some of the </a:t>
            </a:r>
            <a:r>
              <a:rPr lang="en-US" b="1">
                <a:solidFill>
                  <a:srgbClr val="FF0000"/>
                </a:solidFill>
              </a:rPr>
              <a:t>expenditure</a:t>
            </a:r>
            <a:r>
              <a:rPr lang="en-US" b="1"/>
              <a:t> decline is not a decline in </a:t>
            </a:r>
            <a:r>
              <a:rPr lang="en-US" b="1">
                <a:solidFill>
                  <a:srgbClr val="92D050"/>
                </a:solidFill>
              </a:rPr>
              <a:t>consumption</a:t>
            </a:r>
            <a:r>
              <a:rPr lang="en-US" b="1"/>
              <a:t>.</a:t>
            </a:r>
            <a:endParaRPr lang="en-NZ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32C51CC-8097-BD04-852D-FB15FDC1180F}"/>
              </a:ext>
            </a:extLst>
          </p:cNvPr>
          <p:cNvSpPr txBox="1"/>
          <p:nvPr/>
        </p:nvSpPr>
        <p:spPr>
          <a:xfrm>
            <a:off x="362218" y="3588205"/>
            <a:ext cx="11291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So tax authorities say that “income” to pay for work related expenses aren’t income!</a:t>
            </a:r>
            <a:endParaRPr lang="en-NZ" b="1"/>
          </a:p>
        </p:txBody>
      </p:sp>
    </p:spTree>
    <p:extLst>
      <p:ext uri="{BB962C8B-B14F-4D97-AF65-F5344CB8AC3E}">
        <p14:creationId xmlns:p14="http://schemas.microsoft.com/office/powerpoint/2010/main" val="1517047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/>
      <p:bldP spid="1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2CAEA3E-FB9C-1C45-BDAF-56F2BC3F8D8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0B8FFF9-65D0-82D7-B823-7FA836081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Work related expenses</a:t>
            </a:r>
            <a:endParaRPr lang="en-NZ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A8590A-1BFD-6214-FAF5-B37329BB889A}"/>
              </a:ext>
            </a:extLst>
          </p:cNvPr>
          <p:cNvSpPr txBox="1"/>
          <p:nvPr/>
        </p:nvSpPr>
        <p:spPr>
          <a:xfrm>
            <a:off x="378616" y="1280818"/>
            <a:ext cx="6417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We can’t just look at consumption decline on job loss.</a:t>
            </a:r>
            <a:endParaRPr lang="en-NZ" b="1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375C18-707E-600D-9F43-A0B31C974316}"/>
              </a:ext>
            </a:extLst>
          </p:cNvPr>
          <p:cNvSpPr txBox="1"/>
          <p:nvPr/>
        </p:nvSpPr>
        <p:spPr>
          <a:xfrm>
            <a:off x="370417" y="2615147"/>
            <a:ext cx="3097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Lessons from retirement.</a:t>
            </a:r>
            <a:endParaRPr lang="en-NZ" b="1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E0E4DD-0779-E70F-960D-99385CB70D76}"/>
              </a:ext>
            </a:extLst>
          </p:cNvPr>
          <p:cNvSpPr txBox="1"/>
          <p:nvPr/>
        </p:nvSpPr>
        <p:spPr>
          <a:xfrm>
            <a:off x="370417" y="4508876"/>
            <a:ext cx="55579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What about lessons from working from home?</a:t>
            </a:r>
            <a:endParaRPr lang="en-NZ" b="1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0BCD86A-63F9-C8D4-4473-FF3187E9A605}"/>
              </a:ext>
            </a:extLst>
          </p:cNvPr>
          <p:cNvSpPr txBox="1"/>
          <p:nvPr/>
        </p:nvSpPr>
        <p:spPr>
          <a:xfrm>
            <a:off x="378616" y="1840218"/>
            <a:ext cx="9509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Expenditure decline is BOTH due to lower consumption and lower work-related expenses.</a:t>
            </a:r>
            <a:endParaRPr lang="en-NZ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5399A1E-5519-D41D-B4BA-DC5EAA2ABD95}"/>
              </a:ext>
            </a:extLst>
          </p:cNvPr>
          <p:cNvSpPr txBox="1"/>
          <p:nvPr/>
        </p:nvSpPr>
        <p:spPr>
          <a:xfrm>
            <a:off x="378616" y="3121223"/>
            <a:ext cx="95033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Predictable exit from the labour market.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Hurst (2008) – expenditure decline is NOT a decline in consumption.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Combination of reduced </a:t>
            </a:r>
            <a:r>
              <a:rPr lang="en-US" b="1"/>
              <a:t>work-related expenses</a:t>
            </a:r>
            <a:r>
              <a:rPr lang="en-US"/>
              <a:t> and time to </a:t>
            </a:r>
            <a:r>
              <a:rPr lang="en-US" b="1"/>
              <a:t>search for good deals</a:t>
            </a:r>
            <a:r>
              <a:rPr lang="en-US"/>
              <a:t>.</a:t>
            </a:r>
            <a:endParaRPr lang="en-NZ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D3C0230-6464-5BCD-8FAF-EF6F5DEB4A32}"/>
              </a:ext>
            </a:extLst>
          </p:cNvPr>
          <p:cNvSpPr txBox="1"/>
          <p:nvPr/>
        </p:nvSpPr>
        <p:spPr>
          <a:xfrm>
            <a:off x="370417" y="5059473"/>
            <a:ext cx="102376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Suddenly working from home implies that some work-related expenses no longer occur (travel).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COVID as shock.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Will </a:t>
            </a:r>
            <a:r>
              <a:rPr lang="en-US" i="1"/>
              <a:t>understate</a:t>
            </a:r>
            <a:r>
              <a:rPr lang="en-US"/>
              <a:t> savings (time budget, cost of working from home).</a:t>
            </a:r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797385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9" grpId="0"/>
      <p:bldP spid="10" grpId="0"/>
      <p:bldP spid="1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2CAEA3E-FB9C-1C45-BDAF-56F2BC3F8D8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0B8FFF9-65D0-82D7-B823-7FA836081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COVID Working from home</a:t>
            </a:r>
            <a:endParaRPr lang="en-NZ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416453-1B79-8435-BB9A-CC62D2A80DE3}"/>
              </a:ext>
            </a:extLst>
          </p:cNvPr>
          <p:cNvSpPr txBox="1"/>
          <p:nvPr/>
        </p:nvSpPr>
        <p:spPr>
          <a:xfrm>
            <a:off x="362218" y="1139621"/>
            <a:ext cx="7994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/>
              <a:t>How much of the spending decline is due to no longer having to go to work?</a:t>
            </a:r>
            <a:endParaRPr lang="en-NZ" i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A8590A-1BFD-6214-FAF5-B37329BB889A}"/>
              </a:ext>
            </a:extLst>
          </p:cNvPr>
          <p:cNvSpPr txBox="1"/>
          <p:nvPr/>
        </p:nvSpPr>
        <p:spPr>
          <a:xfrm>
            <a:off x="370417" y="1699021"/>
            <a:ext cx="80602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Clear categories where spending did drop when working from home.</a:t>
            </a:r>
            <a:endParaRPr lang="en-NZ" b="1" dirty="0"/>
          </a:p>
        </p:txBody>
      </p:sp>
      <p:pic>
        <p:nvPicPr>
          <p:cNvPr id="7" name="Picture 6" descr="A graph of a number of people&#10;&#10;Description automatically generated with medium confidence">
            <a:extLst>
              <a:ext uri="{FF2B5EF4-FFF2-40B4-BE49-F238E27FC236}">
                <a16:creationId xmlns:a16="http://schemas.microsoft.com/office/drawing/2014/main" id="{3DA783E5-FAE7-6187-325A-4A61BDD5F0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6087" y="2191746"/>
            <a:ext cx="6219826" cy="4524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9771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8D31C9-AF91-0D5C-D9F7-13BE468B3B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7D5A2DD-83B2-1042-52A9-4D28A1A870F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F03290A-B829-F545-9692-B2D186B5E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stage</a:t>
            </a:r>
            <a:endParaRPr lang="en-NZ" dirty="0"/>
          </a:p>
        </p:txBody>
      </p:sp>
      <p:pic>
        <p:nvPicPr>
          <p:cNvPr id="5" name="Picture 4" descr="A graph with green and blue dots&#10;&#10;Description automatically generated">
            <a:extLst>
              <a:ext uri="{FF2B5EF4-FFF2-40B4-BE49-F238E27FC236}">
                <a16:creationId xmlns:a16="http://schemas.microsoft.com/office/drawing/2014/main" id="{823883A4-5801-E5D0-6EF5-430337FC4F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2671"/>
            <a:ext cx="6867956" cy="499648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42A022E-56B0-75C7-DF82-8A7616921FDA}"/>
              </a:ext>
            </a:extLst>
          </p:cNvPr>
          <p:cNvSpPr txBox="1"/>
          <p:nvPr/>
        </p:nvSpPr>
        <p:spPr>
          <a:xfrm>
            <a:off x="6605086" y="751344"/>
            <a:ext cx="5586914" cy="59093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Our sample is all individuals who are employed</a:t>
            </a:r>
            <a:br>
              <a:rPr lang="en-US" dirty="0"/>
            </a:br>
            <a:r>
              <a:rPr lang="en-US" dirty="0"/>
              <a:t>and don’t work from home in FY18 and FY19.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Instrument is the industry-occupation level share </a:t>
            </a:r>
            <a:br>
              <a:rPr lang="en-US" dirty="0"/>
            </a:br>
            <a:r>
              <a:rPr lang="en-US" dirty="0"/>
              <a:t>of employees working from home in 2019 (for all </a:t>
            </a:r>
            <a:br>
              <a:rPr lang="en-US" dirty="0"/>
            </a:br>
            <a:r>
              <a:rPr lang="en-US" dirty="0"/>
              <a:t>employees).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 </a:t>
            </a:r>
            <a:r>
              <a:rPr lang="en-US" b="1" dirty="0"/>
              <a:t>relevance</a:t>
            </a:r>
            <a:r>
              <a:rPr lang="en-US" dirty="0"/>
              <a:t>, we would need the probability of</a:t>
            </a:r>
            <a:br>
              <a:rPr lang="en-US" dirty="0"/>
            </a:br>
            <a:r>
              <a:rPr lang="en-US" dirty="0"/>
              <a:t>working from home in 2020 to increase with the</a:t>
            </a:r>
            <a:br>
              <a:rPr lang="en-US" dirty="0"/>
            </a:br>
            <a:r>
              <a:rPr lang="en-US" dirty="0"/>
              <a:t>industry-occupation share (i.e. Bartik Instrument).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F-stat: 218 (not a weak instrument).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10ppt increase in </a:t>
            </a:r>
            <a:r>
              <a:rPr lang="en-US" dirty="0" err="1"/>
              <a:t>ind:occ</a:t>
            </a:r>
            <a:r>
              <a:rPr lang="en-US" dirty="0"/>
              <a:t> WFH share, 4.2ppt </a:t>
            </a:r>
            <a:br>
              <a:rPr lang="en-US" dirty="0"/>
            </a:br>
            <a:r>
              <a:rPr lang="en-US" dirty="0"/>
              <a:t>higher probability of WFH during COVID.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Exclusion</a:t>
            </a:r>
            <a:r>
              <a:rPr lang="en-US" dirty="0"/>
              <a:t>: prior industry-occupation must not </a:t>
            </a:r>
            <a:br>
              <a:rPr lang="en-US" dirty="0"/>
            </a:br>
            <a:r>
              <a:rPr lang="en-US" dirty="0"/>
              <a:t>influence consumption directly (control channels).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Job-loss risk.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Income and employment status.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b="1" dirty="0"/>
          </a:p>
        </p:txBody>
      </p:sp>
    </p:spTree>
    <p:extLst>
      <p:ext uri="{BB962C8B-B14F-4D97-AF65-F5344CB8AC3E}">
        <p14:creationId xmlns:p14="http://schemas.microsoft.com/office/powerpoint/2010/main" val="11105754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2CAEA3E-FB9C-1C45-BDAF-56F2BC3F8D8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0B8FFF9-65D0-82D7-B823-7FA836081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COVID Working from home</a:t>
            </a:r>
            <a:endParaRPr lang="en-NZ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A8590A-1BFD-6214-FAF5-B37329BB889A}"/>
              </a:ext>
            </a:extLst>
          </p:cNvPr>
          <p:cNvSpPr txBox="1"/>
          <p:nvPr/>
        </p:nvSpPr>
        <p:spPr>
          <a:xfrm>
            <a:off x="370417" y="1144863"/>
            <a:ext cx="7712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Selection into Working From Home not Exogenous – IV approach</a:t>
            </a:r>
            <a:endParaRPr lang="en-NZ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739F90-7E30-75B7-6877-22317193C435}"/>
              </a:ext>
            </a:extLst>
          </p:cNvPr>
          <p:cNvSpPr txBox="1"/>
          <p:nvPr/>
        </p:nvSpPr>
        <p:spPr>
          <a:xfrm>
            <a:off x="370417" y="1716950"/>
            <a:ext cx="7806496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 pre-COVID industry share as an instrument for working from home.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Initial estimate is a 15% decline in expenditure,</a:t>
            </a:r>
            <a:br>
              <a:rPr lang="en-US" dirty="0"/>
            </a:br>
            <a:r>
              <a:rPr lang="en-US" dirty="0"/>
              <a:t>however very imprecise.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OLS estimates are a 5% decline.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Grocery spending (which is seen as less work related)</a:t>
            </a:r>
            <a:br>
              <a:rPr lang="en-US" dirty="0"/>
            </a:br>
            <a:r>
              <a:rPr lang="en-US" dirty="0"/>
              <a:t>does not experience a statistically significant decline </a:t>
            </a:r>
            <a:br>
              <a:rPr lang="en-US" dirty="0"/>
            </a:br>
            <a:r>
              <a:rPr lang="en-US" dirty="0"/>
              <a:t>(6.6% reduction).</a:t>
            </a:r>
            <a:endParaRPr lang="en-NZ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A7F816-87F6-ECFA-F646-C8A17D9BF40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93220" y="2344209"/>
            <a:ext cx="5084512" cy="369733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3A1EC80-35F4-1E34-1BB2-B0306F465C5C}"/>
              </a:ext>
            </a:extLst>
          </p:cNvPr>
          <p:cNvSpPr txBox="1"/>
          <p:nvPr/>
        </p:nvSpPr>
        <p:spPr>
          <a:xfrm>
            <a:off x="244911" y="5171532"/>
            <a:ext cx="60228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Scaling for time out of work, this explains 83% of </a:t>
            </a:r>
            <a:br>
              <a:rPr lang="en-US" b="1" dirty="0"/>
            </a:br>
            <a:r>
              <a:rPr lang="en-US" b="1" dirty="0"/>
              <a:t>the expenditure decline for </a:t>
            </a:r>
            <a:r>
              <a:rPr lang="en-US" b="1" u="sng" dirty="0"/>
              <a:t>non-beneficiaries</a:t>
            </a:r>
            <a:r>
              <a:rPr lang="en-US" b="1" dirty="0"/>
              <a:t>.</a:t>
            </a:r>
            <a:endParaRPr lang="en-NZ" b="1" dirty="0"/>
          </a:p>
        </p:txBody>
      </p:sp>
    </p:spTree>
    <p:extLst>
      <p:ext uri="{BB962C8B-B14F-4D97-AF65-F5344CB8AC3E}">
        <p14:creationId xmlns:p14="http://schemas.microsoft.com/office/powerpoint/2010/main" val="3990896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423369-6B93-2A31-0C8A-F9676888A7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1E25CE3-8CF9-BAD5-8659-9586C307943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7BF637F-EBC4-E490-D501-DBD6C35D2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COVID Working from home</a:t>
            </a:r>
            <a:endParaRPr lang="en-NZ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AB7A00-9133-FF79-79E2-A4A911742BA8}"/>
              </a:ext>
            </a:extLst>
          </p:cNvPr>
          <p:cNvSpPr txBox="1"/>
          <p:nvPr/>
        </p:nvSpPr>
        <p:spPr>
          <a:xfrm>
            <a:off x="370417" y="1144862"/>
            <a:ext cx="64531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Selection into Working From Home not Exogenous – IV approach</a:t>
            </a:r>
            <a:endParaRPr lang="en-NZ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F52B36-BA92-16BE-6EDC-96B5BFA5497B}"/>
              </a:ext>
            </a:extLst>
          </p:cNvPr>
          <p:cNvSpPr txBox="1"/>
          <p:nvPr/>
        </p:nvSpPr>
        <p:spPr>
          <a:xfrm>
            <a:off x="370417" y="2296818"/>
            <a:ext cx="586323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Consumption response stronger for partnered households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17% reduction in spending when WFH – 15% for those without children, and 21% for those with children.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Note: Household consumption, but this is just the individual working from home.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Response much weaker for single individuals (2%, insignificant).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Although sole parents have a large estimated response (17%) there are few observations </a:t>
            </a:r>
            <a:br>
              <a:rPr lang="en-US" dirty="0"/>
            </a:br>
            <a:r>
              <a:rPr lang="en-US" dirty="0"/>
              <a:t>and the instrument is weak. </a:t>
            </a:r>
            <a:endParaRPr lang="en-NZ" dirty="0"/>
          </a:p>
        </p:txBody>
      </p:sp>
      <p:pic>
        <p:nvPicPr>
          <p:cNvPr id="8" name="Picture 7" descr="A graph of a couple working from home&#10;&#10;Description automatically generated">
            <a:extLst>
              <a:ext uri="{FF2B5EF4-FFF2-40B4-BE49-F238E27FC236}">
                <a16:creationId xmlns:a16="http://schemas.microsoft.com/office/drawing/2014/main" id="{C476341D-6FDB-F74D-318A-8E4F4126EB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4283" y="1144863"/>
            <a:ext cx="5067300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212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D402886-DAD5-EB87-9952-2FDFADFB2AE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AU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9777946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4881663-1A13-FE25-49A1-0954CFDE301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EAFBD8D-B5B5-EE56-1A57-D4679FA57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Key lessons</a:t>
            </a:r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73F7A8-E740-D775-F5E5-2CB53D84C18F}"/>
              </a:ext>
            </a:extLst>
          </p:cNvPr>
          <p:cNvSpPr txBox="1"/>
          <p:nvPr/>
        </p:nvSpPr>
        <p:spPr>
          <a:xfrm flipH="1">
            <a:off x="598813" y="2041739"/>
            <a:ext cx="8553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Other lessons</a:t>
            </a:r>
            <a:endParaRPr lang="en-A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0A2F4A-0C3E-AF4A-22B7-A2FAEF821371}"/>
              </a:ext>
            </a:extLst>
          </p:cNvPr>
          <p:cNvSpPr txBox="1"/>
          <p:nvPr/>
        </p:nvSpPr>
        <p:spPr>
          <a:xfrm flipH="1">
            <a:off x="778313" y="2505670"/>
            <a:ext cx="999879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Elevated job loss expectations explain part of the decline.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Voluntarily displaced individuals, and individuals who don’t take up benefits, experience smaller declines.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Work related expenses appear to explain most of the initial decline in expenditure.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B565D1D-091E-27D7-AE4A-367E69FA18FB}"/>
              </a:ext>
            </a:extLst>
          </p:cNvPr>
          <p:cNvSpPr txBox="1"/>
          <p:nvPr/>
        </p:nvSpPr>
        <p:spPr>
          <a:xfrm flipH="1">
            <a:off x="598813" y="1165896"/>
            <a:ext cx="8553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General findings for Australia</a:t>
            </a:r>
            <a:r>
              <a:rPr lang="en-US"/>
              <a:t>: Expenditure declines persistently – by about 10% - following the experience of job loss.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81456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A7A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D402886-DAD5-EB87-9952-2FDFADFB2AE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AU">
                <a:solidFill>
                  <a:srgbClr val="004F54"/>
                </a:solidFill>
              </a:rPr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5403484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4881663-1A13-FE25-49A1-0954CFDE301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EAFBD8D-B5B5-EE56-1A57-D4679FA57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for today</a:t>
            </a:r>
            <a:endParaRPr lang="en-AU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B6A3AD3-379F-3F40-91AA-24DD5BB88CCB}"/>
              </a:ext>
            </a:extLst>
          </p:cNvPr>
          <p:cNvGrpSpPr/>
          <p:nvPr/>
        </p:nvGrpSpPr>
        <p:grpSpPr>
          <a:xfrm>
            <a:off x="473685" y="1948637"/>
            <a:ext cx="9998791" cy="1623927"/>
            <a:chOff x="598813" y="3340823"/>
            <a:chExt cx="9998791" cy="162392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60A2F4A-0C3E-AF4A-22B7-A2FAEF821371}"/>
                </a:ext>
              </a:extLst>
            </p:cNvPr>
            <p:cNvSpPr txBox="1"/>
            <p:nvPr/>
          </p:nvSpPr>
          <p:spPr>
            <a:xfrm flipH="1">
              <a:off x="598813" y="4041420"/>
              <a:ext cx="999879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+mj-lt"/>
                <a:buAutoNum type="arabicPeriod"/>
              </a:pPr>
              <a:r>
                <a:rPr lang="en-US" dirty="0"/>
                <a:t>What are the expenditure responses to job loss?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en-US" dirty="0"/>
                <a:t>How do these expenditure responses differ by benefit status and family status?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en-US" dirty="0"/>
                <a:t>How much is this a reduction in income vs a reduction in work related expenses?</a:t>
              </a:r>
              <a:endParaRPr lang="en-AU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B565D1D-091E-27D7-AE4A-367E69FA18FB}"/>
                </a:ext>
              </a:extLst>
            </p:cNvPr>
            <p:cNvSpPr txBox="1"/>
            <p:nvPr/>
          </p:nvSpPr>
          <p:spPr>
            <a:xfrm flipH="1">
              <a:off x="598813" y="3340823"/>
              <a:ext cx="85537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Aim to answer this by asking:</a:t>
              </a:r>
              <a:endParaRPr lang="en-AU" dirty="0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7AF9CA02-07EA-92DA-4409-002A8417E168}"/>
              </a:ext>
            </a:extLst>
          </p:cNvPr>
          <p:cNvSpPr txBox="1"/>
          <p:nvPr/>
        </p:nvSpPr>
        <p:spPr>
          <a:xfrm flipH="1">
            <a:off x="473685" y="1248040"/>
            <a:ext cx="8553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00B050"/>
                </a:solidFill>
              </a:rPr>
              <a:t>Are JSP eligibility rules “well targeted”</a:t>
            </a:r>
            <a:endParaRPr lang="en-AU" i="1" dirty="0">
              <a:solidFill>
                <a:srgbClr val="00B05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BB2BB4-A294-FEE7-7DC6-0F4206E74CCF}"/>
              </a:ext>
            </a:extLst>
          </p:cNvPr>
          <p:cNvSpPr txBox="1"/>
          <p:nvPr/>
        </p:nvSpPr>
        <p:spPr>
          <a:xfrm>
            <a:off x="473685" y="4281260"/>
            <a:ext cx="95193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i="1" dirty="0"/>
              <a:t>The idea is that, if those who don’t receive the JSP on job loss don’t reduce </a:t>
            </a:r>
            <a:r>
              <a:rPr lang="en-AU" b="1" i="1" dirty="0"/>
              <a:t>consumption</a:t>
            </a:r>
            <a:r>
              <a:rPr lang="en-AU" i="1" dirty="0"/>
              <a:t> </a:t>
            </a:r>
          </a:p>
          <a:p>
            <a:r>
              <a:rPr lang="en-AU" i="1" dirty="0"/>
              <a:t>then the selection criteria are excluding those who are already insured against such loss.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E3D4D-CEBE-CF65-CE54-052755EFF598}"/>
              </a:ext>
            </a:extLst>
          </p:cNvPr>
          <p:cNvSpPr txBox="1"/>
          <p:nvPr/>
        </p:nvSpPr>
        <p:spPr>
          <a:xfrm>
            <a:off x="473684" y="5394242"/>
            <a:ext cx="107846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i="1" dirty="0"/>
              <a:t>By not paying benefits to those who are already insured we improve </a:t>
            </a:r>
            <a:r>
              <a:rPr lang="en-AU" b="1" i="1" dirty="0"/>
              <a:t>targeting efficiency</a:t>
            </a:r>
            <a:r>
              <a:rPr lang="en-AU" i="1" dirty="0"/>
              <a:t> – supporting</a:t>
            </a:r>
            <a:br>
              <a:rPr lang="en-AU" i="1" dirty="0"/>
            </a:br>
            <a:r>
              <a:rPr lang="en-AU" i="1" dirty="0"/>
              <a:t>those that require the payment at a lower fiscal cost.</a:t>
            </a:r>
          </a:p>
        </p:txBody>
      </p:sp>
    </p:spTree>
    <p:extLst>
      <p:ext uri="{BB962C8B-B14F-4D97-AF65-F5344CB8AC3E}">
        <p14:creationId xmlns:p14="http://schemas.microsoft.com/office/powerpoint/2010/main" val="4012965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350302-61EC-CA65-C115-C03F34C3D4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CA6E2AAB-F162-1550-CE6F-C70A9BAFAAC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9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CA6E2AAB-F162-1550-CE6F-C70A9BAFAAC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9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itle 1">
            <a:extLst>
              <a:ext uri="{FF2B5EF4-FFF2-40B4-BE49-F238E27FC236}">
                <a16:creationId xmlns:a16="http://schemas.microsoft.com/office/drawing/2014/main" id="{9FFF2F7D-911A-54A5-00C9-5F2668C7B88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/>
          <a:p>
            <a:r>
              <a:rPr lang="en-GB" dirty="0"/>
              <a:t>Background information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37EE9C4-0CE6-29E2-8BA9-C009D08C3D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154792"/>
            <a:ext cx="5400675" cy="540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8455156-FF19-648F-126A-8DF264687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480" y="1586558"/>
            <a:ext cx="5831520" cy="4537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12900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A0B836-ABDE-569C-3291-7DF13E88F0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1538F77-65C2-7941-2A80-07BD71BB91B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Not yet treated and balanced panel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150245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441CC6-873F-9B81-8C11-C8898FEE3F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B0E92A94-5485-98BC-CAC3-A37C749FB96A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9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CA6E2AAB-F162-1550-CE6F-C70A9BAFAAC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9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itle 1">
            <a:extLst>
              <a:ext uri="{FF2B5EF4-FFF2-40B4-BE49-F238E27FC236}">
                <a16:creationId xmlns:a16="http://schemas.microsoft.com/office/drawing/2014/main" id="{EADBD9A6-60E9-CF50-8120-4CD43258A7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/>
          <a:p>
            <a:r>
              <a:rPr lang="en-GB" dirty="0"/>
              <a:t>Not-yet treated</a:t>
            </a:r>
            <a:endParaRPr lang="en-US" dirty="0"/>
          </a:p>
        </p:txBody>
      </p:sp>
      <p:pic>
        <p:nvPicPr>
          <p:cNvPr id="6" name="Picture 5" descr="A graph of a number of patients with a number of patients with a number of patients with a number of patients with a number of patients with a number of patients with a number of patients with a&#10;&#10;Description automatically generated">
            <a:extLst>
              <a:ext uri="{FF2B5EF4-FFF2-40B4-BE49-F238E27FC236}">
                <a16:creationId xmlns:a16="http://schemas.microsoft.com/office/drawing/2014/main" id="{9B012E3A-7FE6-449C-2768-3A53E9D00F6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" y="1926851"/>
            <a:ext cx="5600700" cy="3524250"/>
          </a:xfrm>
          <a:prstGeom prst="rect">
            <a:avLst/>
          </a:prstGeom>
        </p:spPr>
      </p:pic>
      <p:pic>
        <p:nvPicPr>
          <p:cNvPr id="2" name="Picture 1" descr="A graph with blue lines and numbers&#10;&#10;Description automatically generated">
            <a:extLst>
              <a:ext uri="{FF2B5EF4-FFF2-40B4-BE49-F238E27FC236}">
                <a16:creationId xmlns:a16="http://schemas.microsoft.com/office/drawing/2014/main" id="{0B728827-B7B5-8742-0D7C-0215A7947A6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2051" y="1891938"/>
            <a:ext cx="5154649" cy="3559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6281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26A6EB-C6D6-BDC1-0A63-68727BBF33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D594ED7E-6D98-EAA1-7C8D-D7E9A8EC5897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9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B0E92A94-5485-98BC-CAC3-A37C749FB96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9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itle 1">
            <a:extLst>
              <a:ext uri="{FF2B5EF4-FFF2-40B4-BE49-F238E27FC236}">
                <a16:creationId xmlns:a16="http://schemas.microsoft.com/office/drawing/2014/main" id="{BB2296D1-D7D8-8316-44CC-3055D39E78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/>
          <a:p>
            <a:r>
              <a:rPr lang="en-GB" dirty="0"/>
              <a:t>Balanced panel</a:t>
            </a:r>
            <a:endParaRPr lang="en-US" dirty="0"/>
          </a:p>
        </p:txBody>
      </p:sp>
      <p:pic>
        <p:nvPicPr>
          <p:cNvPr id="6" name="Picture 5" descr="A graph with a line&#10;&#10;Description automatically generated">
            <a:extLst>
              <a:ext uri="{FF2B5EF4-FFF2-40B4-BE49-F238E27FC236}">
                <a16:creationId xmlns:a16="http://schemas.microsoft.com/office/drawing/2014/main" id="{9D3088C0-BAFA-BBB7-35A4-2D3FB90703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991" y="1396813"/>
            <a:ext cx="5600700" cy="508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1554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5E9C130-E39A-459B-6850-934EF446C86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Labour supply responses</a:t>
            </a:r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8903508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2CAEA3E-FB9C-1C45-BDAF-56F2BC3F8D8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0B8FFF9-65D0-82D7-B823-7FA836081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Insurance and labour supply</a:t>
            </a:r>
            <a:endParaRPr lang="en-NZ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416453-1B79-8435-BB9A-CC62D2A80DE3}"/>
              </a:ext>
            </a:extLst>
          </p:cNvPr>
          <p:cNvSpPr txBox="1"/>
          <p:nvPr/>
        </p:nvSpPr>
        <p:spPr>
          <a:xfrm>
            <a:off x="362218" y="1139621"/>
            <a:ext cx="51510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/>
              <a:t>How do benefits influence the incentive to work?</a:t>
            </a:r>
            <a:endParaRPr lang="en-NZ" i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A8590A-1BFD-6214-FAF5-B37329BB889A}"/>
              </a:ext>
            </a:extLst>
          </p:cNvPr>
          <p:cNvSpPr txBox="1"/>
          <p:nvPr/>
        </p:nvSpPr>
        <p:spPr>
          <a:xfrm>
            <a:off x="370417" y="1699021"/>
            <a:ext cx="16161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Baily-Chetty</a:t>
            </a:r>
            <a:endParaRPr lang="en-NZ" b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739F90-7E30-75B7-6877-22317193C435}"/>
              </a:ext>
            </a:extLst>
          </p:cNvPr>
          <p:cNvSpPr txBox="1"/>
          <p:nvPr/>
        </p:nvSpPr>
        <p:spPr>
          <a:xfrm>
            <a:off x="370417" y="2278424"/>
            <a:ext cx="1037431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Consumption responses after job loss reflect the potential “benefit” of a higher benefit rate.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However, total </a:t>
            </a:r>
            <a:r>
              <a:rPr lang="en-US" dirty="0" err="1"/>
              <a:t>labour</a:t>
            </a:r>
            <a:r>
              <a:rPr lang="en-US" dirty="0"/>
              <a:t> supply response is needed to reflect an important “cost” of higher benefits.</a:t>
            </a:r>
            <a:endParaRPr lang="en-NZ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914A2B-10DC-D106-8DA5-B4E4EACE50C9}"/>
              </a:ext>
            </a:extLst>
          </p:cNvPr>
          <p:cNvSpPr txBox="1"/>
          <p:nvPr/>
        </p:nvSpPr>
        <p:spPr>
          <a:xfrm>
            <a:off x="362218" y="3656246"/>
            <a:ext cx="4019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Work underway on labour supply</a:t>
            </a:r>
            <a:endParaRPr lang="en-NZ" b="1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719C52-3C76-E9AA-8899-572CC5D0E2B7}"/>
              </a:ext>
            </a:extLst>
          </p:cNvPr>
          <p:cNvSpPr txBox="1"/>
          <p:nvPr/>
        </p:nvSpPr>
        <p:spPr>
          <a:xfrm>
            <a:off x="442135" y="4099365"/>
            <a:ext cx="572393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NZ" b="1" dirty="0"/>
              <a:t>Intensive margin </a:t>
            </a:r>
            <a:r>
              <a:rPr lang="en-NZ" dirty="0"/>
              <a:t>response to benefit abatement.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NZ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Z" dirty="0"/>
              <a:t>COVID benefit change.</a:t>
            </a:r>
            <a:br>
              <a:rPr lang="en-NZ" dirty="0"/>
            </a:b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11954071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2CAEA3E-FB9C-1C45-BDAF-56F2BC3F8D8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0B8FFF9-65D0-82D7-B823-7FA8360812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01413"/>
            <a:ext cx="11459365" cy="700597"/>
          </a:xfrm>
        </p:spPr>
        <p:txBody>
          <a:bodyPr/>
          <a:lstStyle/>
          <a:p>
            <a:r>
              <a:rPr lang="en-US"/>
              <a:t>Do beneficiaries “bunch” at the abatement threshold?</a:t>
            </a:r>
            <a:endParaRPr lang="en-NZ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A8590A-1BFD-6214-FAF5-B37329BB889A}"/>
              </a:ext>
            </a:extLst>
          </p:cNvPr>
          <p:cNvSpPr txBox="1"/>
          <p:nvPr/>
        </p:nvSpPr>
        <p:spPr>
          <a:xfrm>
            <a:off x="7346915" y="2036731"/>
            <a:ext cx="458619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No bunching – implies no intensive margin response to EMTR rise from 0% to 50%.</a:t>
            </a:r>
            <a:br>
              <a:rPr lang="en-US"/>
            </a:b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Similar results using DOMINO </a:t>
            </a:r>
            <a:br>
              <a:rPr lang="en-US"/>
            </a:br>
            <a:r>
              <a:rPr lang="en-US"/>
              <a:t>and other periods.</a:t>
            </a:r>
            <a:br>
              <a:rPr lang="en-US"/>
            </a:b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Similar lack of bunching found overseas.</a:t>
            </a:r>
            <a:endParaRPr lang="en-NZ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939FDB-D0F2-4B27-3ACC-F22676365B50}"/>
              </a:ext>
            </a:extLst>
          </p:cNvPr>
          <p:cNvSpPr txBox="1"/>
          <p:nvPr/>
        </p:nvSpPr>
        <p:spPr>
          <a:xfrm>
            <a:off x="370417" y="4959187"/>
            <a:ext cx="10289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Potential role of mutual obligations: </a:t>
            </a:r>
            <a:r>
              <a:rPr lang="en-US"/>
              <a:t>Negative EMTR if benefit receipt relies on taking up a job.</a:t>
            </a:r>
            <a:endParaRPr lang="en-NZ" b="1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D8C587-8222-5F6B-0782-FB6E01FC4A8F}"/>
              </a:ext>
            </a:extLst>
          </p:cNvPr>
          <p:cNvSpPr txBox="1"/>
          <p:nvPr/>
        </p:nvSpPr>
        <p:spPr>
          <a:xfrm>
            <a:off x="370417" y="5669914"/>
            <a:ext cx="52517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“Extensive” participation margin is missing!</a:t>
            </a:r>
            <a:endParaRPr lang="en-NZ" b="1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9F39BCB-1996-7219-49C3-FD562DBC8C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247" y="1701256"/>
            <a:ext cx="6933563" cy="2731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2472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2CAEA3E-FB9C-1C45-BDAF-56F2BC3F8D8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0B8FFF9-65D0-82D7-B823-7FA836081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Extensive Margin: COVID Benefit Changes</a:t>
            </a:r>
            <a:endParaRPr lang="en-NZ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416453-1B79-8435-BB9A-CC62D2A80DE3}"/>
              </a:ext>
            </a:extLst>
          </p:cNvPr>
          <p:cNvSpPr txBox="1"/>
          <p:nvPr/>
        </p:nvSpPr>
        <p:spPr>
          <a:xfrm>
            <a:off x="362218" y="1139621"/>
            <a:ext cx="2864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/>
              <a:t>Aim for release early-2025</a:t>
            </a:r>
            <a:endParaRPr lang="en-NZ" i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A8590A-1BFD-6214-FAF5-B37329BB889A}"/>
              </a:ext>
            </a:extLst>
          </p:cNvPr>
          <p:cNvSpPr txBox="1"/>
          <p:nvPr/>
        </p:nvSpPr>
        <p:spPr>
          <a:xfrm>
            <a:off x="370417" y="1628422"/>
            <a:ext cx="8526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Did the COVID supplement reduce labour market search/labour supply?</a:t>
            </a:r>
            <a:endParaRPr lang="en-NZ" b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739F90-7E30-75B7-6877-22317193C435}"/>
              </a:ext>
            </a:extLst>
          </p:cNvPr>
          <p:cNvSpPr txBox="1"/>
          <p:nvPr/>
        </p:nvSpPr>
        <p:spPr>
          <a:xfrm>
            <a:off x="477994" y="2117224"/>
            <a:ext cx="10827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Borland (2020) – no appreciable difference in job-finding rates after benefit increase (ex March 2020)</a:t>
            </a:r>
            <a:endParaRPr lang="en-NZ"/>
          </a:p>
        </p:txBody>
      </p:sp>
      <p:pic>
        <p:nvPicPr>
          <p:cNvPr id="5" name="Picture 4" descr="A graph of a number of people with different colored lines&#10;&#10;Description automatically generated">
            <a:extLst>
              <a:ext uri="{FF2B5EF4-FFF2-40B4-BE49-F238E27FC236}">
                <a16:creationId xmlns:a16="http://schemas.microsoft.com/office/drawing/2014/main" id="{D424E065-615F-8706-1F2F-E58E9102FA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4477" y="3135739"/>
            <a:ext cx="3433394" cy="350346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C105FC2-8CFB-1C59-BAEF-A7B565404FD4}"/>
              </a:ext>
            </a:extLst>
          </p:cNvPr>
          <p:cNvSpPr txBox="1"/>
          <p:nvPr/>
        </p:nvSpPr>
        <p:spPr>
          <a:xfrm>
            <a:off x="477993" y="2535427"/>
            <a:ext cx="7452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What about announcement effects using high frequency (STP) data?</a:t>
            </a:r>
            <a:endParaRPr lang="en-NZ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CFBB793-ECE6-B96D-5E41-314087163C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67159" y="3135739"/>
            <a:ext cx="3466604" cy="3297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569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1020AF-6577-4E7F-B0B0-85697A65C6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0041848-50CE-0D86-531C-5895F2C828C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72EF547-84C6-45FE-0759-66FCEB224F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Extensive Margin: COVID Benefit Changes</a:t>
            </a:r>
            <a:endParaRPr lang="en-NZ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05BC2C7-A78A-1C64-480F-FE077E344480}"/>
              </a:ext>
            </a:extLst>
          </p:cNvPr>
          <p:cNvSpPr txBox="1"/>
          <p:nvPr/>
        </p:nvSpPr>
        <p:spPr>
          <a:xfrm>
            <a:off x="362218" y="1139621"/>
            <a:ext cx="2864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/>
              <a:t>Aim for release early-2025</a:t>
            </a:r>
            <a:endParaRPr lang="en-NZ" i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BA27BC-B498-F4B4-06B0-687CB07BAB69}"/>
              </a:ext>
            </a:extLst>
          </p:cNvPr>
          <p:cNvSpPr txBox="1"/>
          <p:nvPr/>
        </p:nvSpPr>
        <p:spPr>
          <a:xfrm>
            <a:off x="370417" y="1628422"/>
            <a:ext cx="8526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Did the COVID supplement reduce labour market search/labour supply?</a:t>
            </a:r>
            <a:endParaRPr lang="en-NZ" b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ADE55D-28F0-0DED-092C-335668167922}"/>
              </a:ext>
            </a:extLst>
          </p:cNvPr>
          <p:cNvSpPr txBox="1"/>
          <p:nvPr/>
        </p:nvSpPr>
        <p:spPr>
          <a:xfrm>
            <a:off x="477994" y="2117224"/>
            <a:ext cx="87891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1.7ppt (19%) decline in JFR after announcement (both RDD and </a:t>
            </a:r>
            <a:r>
              <a:rPr lang="en-US" dirty="0" err="1"/>
              <a:t>DiD</a:t>
            </a:r>
            <a:r>
              <a:rPr lang="en-US" dirty="0"/>
              <a:t> estimate)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labour supply elasticity of -0.21%</a:t>
            </a:r>
            <a:endParaRPr lang="en-NZ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C8937A-194B-00B4-6BD1-2B58DC33C165}"/>
              </a:ext>
            </a:extLst>
          </p:cNvPr>
          <p:cNvSpPr txBox="1"/>
          <p:nvPr/>
        </p:nvSpPr>
        <p:spPr>
          <a:xfrm>
            <a:off x="477994" y="2763555"/>
            <a:ext cx="8455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3.7ppt (64%) increase in SR after announcement (RDD suggests 5ppt (106%)</a:t>
            </a:r>
            <a:endParaRPr lang="en-NZ" dirty="0"/>
          </a:p>
        </p:txBody>
      </p:sp>
      <p:pic>
        <p:nvPicPr>
          <p:cNvPr id="10" name="Picture 9" descr="A graph of a job finding&#10;&#10;Description automatically generated">
            <a:extLst>
              <a:ext uri="{FF2B5EF4-FFF2-40B4-BE49-F238E27FC236}">
                <a16:creationId xmlns:a16="http://schemas.microsoft.com/office/drawing/2014/main" id="{A58C9D56-8997-9D35-273C-D98D4E7FFD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309" y="3429000"/>
            <a:ext cx="3317658" cy="3024260"/>
          </a:xfrm>
          <a:prstGeom prst="rect">
            <a:avLst/>
          </a:prstGeom>
        </p:spPr>
      </p:pic>
      <p:pic>
        <p:nvPicPr>
          <p:cNvPr id="13" name="Picture 12" descr="A graph of a line graph&#10;&#10;Description automatically generated with medium confidence">
            <a:extLst>
              <a:ext uri="{FF2B5EF4-FFF2-40B4-BE49-F238E27FC236}">
                <a16:creationId xmlns:a16="http://schemas.microsoft.com/office/drawing/2014/main" id="{C58C573A-6DAF-E832-D8BF-5746447ED3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7609" y="3417611"/>
            <a:ext cx="3483628" cy="3175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176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DF72C9-7254-985E-51B2-3FED210569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4F11267-E67A-6D81-BBE7-44F5EC4DA4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</a:t>
            </a:r>
            <a:r>
              <a:rPr lang="en-AU" dirty="0"/>
              <a:t>age/income scarring</a:t>
            </a:r>
          </a:p>
        </p:txBody>
      </p:sp>
    </p:spTree>
    <p:extLst>
      <p:ext uri="{BB962C8B-B14F-4D97-AF65-F5344CB8AC3E}">
        <p14:creationId xmlns:p14="http://schemas.microsoft.com/office/powerpoint/2010/main" val="12737600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88E335-77CC-24D5-229C-EE8BD32BF9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1253627-C8E9-3DEB-8A8D-FAE5078EF0F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9F5044A-2EEA-7A7C-9ED5-E6A060C848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657" y="484222"/>
            <a:ext cx="11459365" cy="700597"/>
          </a:xfrm>
        </p:spPr>
        <p:txBody>
          <a:bodyPr/>
          <a:lstStyle/>
          <a:p>
            <a:r>
              <a:rPr lang="en-AU" dirty="0"/>
              <a:t>Insurance and optimal benefits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B69EDA-403D-3597-98E3-F6DA3F5E181E}"/>
              </a:ext>
            </a:extLst>
          </p:cNvPr>
          <p:cNvSpPr txBox="1"/>
          <p:nvPr/>
        </p:nvSpPr>
        <p:spPr>
          <a:xfrm>
            <a:off x="362218" y="1129561"/>
            <a:ext cx="94877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Permanent income hypothesis (PIH) – </a:t>
            </a:r>
            <a:r>
              <a:rPr lang="en-US" dirty="0"/>
              <a:t>if job loss is a </a:t>
            </a:r>
            <a:r>
              <a:rPr lang="en-US" b="1" i="1" dirty="0"/>
              <a:t>temporary</a:t>
            </a:r>
            <a:r>
              <a:rPr lang="en-US" b="1" dirty="0"/>
              <a:t> </a:t>
            </a:r>
            <a:r>
              <a:rPr lang="en-US" dirty="0"/>
              <a:t>income shock there </a:t>
            </a:r>
          </a:p>
          <a:p>
            <a:r>
              <a:rPr lang="en-US"/>
              <a:t>should be a</a:t>
            </a:r>
            <a:r>
              <a:rPr lang="en-US" b="1"/>
              <a:t> </a:t>
            </a:r>
            <a:r>
              <a:rPr lang="en-US" b="1" i="1"/>
              <a:t>limited</a:t>
            </a:r>
            <a:r>
              <a:rPr lang="en-US" b="1"/>
              <a:t> </a:t>
            </a:r>
            <a:r>
              <a:rPr lang="en-US"/>
              <a:t>change in consumption.</a:t>
            </a:r>
            <a:endParaRPr lang="en-A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A943B2-54A1-5751-C872-5A03AA13368A}"/>
              </a:ext>
            </a:extLst>
          </p:cNvPr>
          <p:cNvSpPr txBox="1"/>
          <p:nvPr/>
        </p:nvSpPr>
        <p:spPr>
          <a:xfrm>
            <a:off x="362218" y="1969897"/>
            <a:ext cx="89656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individuals can </a:t>
            </a:r>
            <a:r>
              <a:rPr lang="en-US" b="1" dirty="0"/>
              <a:t>perfectly insure</a:t>
            </a:r>
            <a:r>
              <a:rPr lang="en-US" dirty="0"/>
              <a:t> against job loss risk, there should be no change in consumption from job loss.</a:t>
            </a:r>
            <a:endParaRPr lang="en-AU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180EE26-7D26-38D9-1745-499717CDFDA8}"/>
              </a:ext>
            </a:extLst>
          </p:cNvPr>
          <p:cNvCxnSpPr/>
          <p:nvPr/>
        </p:nvCxnSpPr>
        <p:spPr>
          <a:xfrm>
            <a:off x="548640" y="3184155"/>
            <a:ext cx="804672" cy="0"/>
          </a:xfrm>
          <a:prstGeom prst="straightConnector1">
            <a:avLst/>
          </a:prstGeom>
          <a:ln w="76200">
            <a:solidFill>
              <a:schemeClr val="tx1"/>
            </a:solidFill>
            <a:prstDash val="solid"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06B555F-1D57-1E21-CB46-7D91C31EA066}"/>
              </a:ext>
            </a:extLst>
          </p:cNvPr>
          <p:cNvSpPr txBox="1"/>
          <p:nvPr/>
        </p:nvSpPr>
        <p:spPr>
          <a:xfrm>
            <a:off x="1709928" y="2860989"/>
            <a:ext cx="49064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Consumption changes can be used to understand more about the nature of job loss.</a:t>
            </a:r>
            <a:endParaRPr lang="en-A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FA5001-EF63-D156-92B9-FA8D440577ED}"/>
              </a:ext>
            </a:extLst>
          </p:cNvPr>
          <p:cNvSpPr txBox="1"/>
          <p:nvPr/>
        </p:nvSpPr>
        <p:spPr>
          <a:xfrm>
            <a:off x="362218" y="5329881"/>
            <a:ext cx="63677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Baily-Chetty result</a:t>
            </a:r>
            <a:r>
              <a:rPr lang="en-US" dirty="0"/>
              <a:t>: Consumption response to job loss can be used to calculate the </a:t>
            </a:r>
            <a:r>
              <a:rPr lang="en-US" i="1" dirty="0"/>
              <a:t>optimal benefit level</a:t>
            </a:r>
            <a:r>
              <a:rPr lang="en-US" dirty="0"/>
              <a:t> (along with an estimate of </a:t>
            </a:r>
            <a:r>
              <a:rPr lang="en-US" b="1" i="1" dirty="0"/>
              <a:t>labour supply responses</a:t>
            </a:r>
            <a:r>
              <a:rPr lang="en-US" dirty="0"/>
              <a:t>). [not value of leisure or match quality]</a:t>
            </a:r>
            <a:endParaRPr lang="en-AU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760D4E-FB68-D9A9-3A20-E529F74579B5}"/>
              </a:ext>
            </a:extLst>
          </p:cNvPr>
          <p:cNvSpPr txBox="1"/>
          <p:nvPr/>
        </p:nvSpPr>
        <p:spPr>
          <a:xfrm>
            <a:off x="366298" y="3748128"/>
            <a:ext cx="67243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Evidence of government and family insurance against income shocks in general (Tin and Tran 2023).</a:t>
            </a:r>
            <a:endParaRPr lang="en-AU" dirty="0"/>
          </a:p>
        </p:txBody>
      </p:sp>
      <p:pic>
        <p:nvPicPr>
          <p:cNvPr id="12" name="Picture 11" descr="A graph of a number of people&#10;&#10;Description automatically generated with medium confidence">
            <a:extLst>
              <a:ext uri="{FF2B5EF4-FFF2-40B4-BE49-F238E27FC236}">
                <a16:creationId xmlns:a16="http://schemas.microsoft.com/office/drawing/2014/main" id="{C421AD4F-4E0D-ABB2-59DE-2FCA2CD464C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0723" y="2907792"/>
            <a:ext cx="4608493" cy="33542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D9477BC-831E-333B-188C-DE1C571B4B67}"/>
              </a:ext>
            </a:extLst>
          </p:cNvPr>
          <p:cNvSpPr txBox="1"/>
          <p:nvPr/>
        </p:nvSpPr>
        <p:spPr>
          <a:xfrm>
            <a:off x="362218" y="4554564"/>
            <a:ext cx="67243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Evidence of household insurance ends up similar to the US (Morley et al 2024).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113072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/>
      <p:bldP spid="10" grpId="0"/>
      <p:bldP spid="5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4684345-DC3B-9EA7-2E2A-4023610CF6B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8FFD6A1-EAD7-C114-E9E3-B93FE9386C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Income scarring from job loss (HILDA)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B0BD5A-6C0A-D89E-ACF6-EC0B175E69D7}"/>
              </a:ext>
            </a:extLst>
          </p:cNvPr>
          <p:cNvSpPr txBox="1"/>
          <p:nvPr/>
        </p:nvSpPr>
        <p:spPr>
          <a:xfrm>
            <a:off x="362218" y="1153193"/>
            <a:ext cx="91743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Individual wages and household incomes drop persistently following job loss.</a:t>
            </a:r>
            <a:endParaRPr lang="en-AU" b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C22342-9C1C-D324-F5DA-9A83E1E71253}"/>
              </a:ext>
            </a:extLst>
          </p:cNvPr>
          <p:cNvSpPr txBox="1"/>
          <p:nvPr/>
        </p:nvSpPr>
        <p:spPr>
          <a:xfrm>
            <a:off x="370417" y="5289308"/>
            <a:ext cx="93242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However, if this is a </a:t>
            </a:r>
            <a:r>
              <a:rPr lang="en-US" b="1"/>
              <a:t>temporary drop in household income</a:t>
            </a:r>
            <a:r>
              <a:rPr lang="en-US"/>
              <a:t>, we wouldn’t expect much </a:t>
            </a:r>
            <a:br>
              <a:rPr lang="en-US"/>
            </a:br>
            <a:r>
              <a:rPr lang="en-US"/>
              <a:t>of a change in consumption.</a:t>
            </a:r>
            <a:endParaRPr lang="en-AU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9FDD5FF-4FC7-FDBA-F233-BDF01F5AF1B4}"/>
              </a:ext>
            </a:extLst>
          </p:cNvPr>
          <p:cNvSpPr txBox="1"/>
          <p:nvPr/>
        </p:nvSpPr>
        <p:spPr>
          <a:xfrm>
            <a:off x="3187011" y="1669919"/>
            <a:ext cx="5203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Staggered Event Study (for consumption sample)</a:t>
            </a:r>
            <a:endParaRPr lang="en-AU" i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5BDEC08-11C3-40E6-2D82-020183E649E7}"/>
              </a:ext>
            </a:extLst>
          </p:cNvPr>
          <p:cNvSpPr txBox="1"/>
          <p:nvPr/>
        </p:nvSpPr>
        <p:spPr>
          <a:xfrm>
            <a:off x="370417" y="6045038"/>
            <a:ext cx="101070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Implications for the “optimal” benefit level and coverage depend on how consumption will change.</a:t>
            </a:r>
            <a:endParaRPr lang="en-AU" b="1"/>
          </a:p>
        </p:txBody>
      </p:sp>
      <p:pic>
        <p:nvPicPr>
          <p:cNvPr id="28" name="Picture 27" descr="A graph with lines and numbers&#10;&#10;Description automatically generated">
            <a:extLst>
              <a:ext uri="{FF2B5EF4-FFF2-40B4-BE49-F238E27FC236}">
                <a16:creationId xmlns:a16="http://schemas.microsoft.com/office/drawing/2014/main" id="{EB67F23E-D581-0647-42F1-B01A991DB7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8459" y="2278255"/>
            <a:ext cx="3897758" cy="2863659"/>
          </a:xfrm>
          <a:prstGeom prst="rect">
            <a:avLst/>
          </a:prstGeom>
        </p:spPr>
      </p:pic>
      <p:pic>
        <p:nvPicPr>
          <p:cNvPr id="30" name="Picture 29" descr="A graph of a graph showing a graph of a scar&#10;&#10;Description automatically generated with medium confidence">
            <a:extLst>
              <a:ext uri="{FF2B5EF4-FFF2-40B4-BE49-F238E27FC236}">
                <a16:creationId xmlns:a16="http://schemas.microsoft.com/office/drawing/2014/main" id="{FE923742-34B5-6F05-1A18-1AD5FD22E1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7198" y="2303030"/>
            <a:ext cx="3897758" cy="2863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668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5" grpId="0"/>
      <p:bldP spid="20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4684345-DC3B-9EA7-2E2A-4023610CF6B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8FFD6A1-EAD7-C114-E9E3-B93FE9386C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Income scarring from job loss for non-benefit recipient (HILDA)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B0BD5A-6C0A-D89E-ACF6-EC0B175E69D7}"/>
              </a:ext>
            </a:extLst>
          </p:cNvPr>
          <p:cNvSpPr txBox="1"/>
          <p:nvPr/>
        </p:nvSpPr>
        <p:spPr>
          <a:xfrm>
            <a:off x="362218" y="1153193"/>
            <a:ext cx="91743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Individual wages and household incomes drop persistently following job loss.</a:t>
            </a:r>
            <a:endParaRPr lang="en-AU" b="1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9FDD5FF-4FC7-FDBA-F233-BDF01F5AF1B4}"/>
              </a:ext>
            </a:extLst>
          </p:cNvPr>
          <p:cNvSpPr txBox="1"/>
          <p:nvPr/>
        </p:nvSpPr>
        <p:spPr>
          <a:xfrm>
            <a:off x="2721777" y="1685763"/>
            <a:ext cx="4999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/>
              <a:t>Staggered Event Study – non-benefit recipients</a:t>
            </a:r>
            <a:endParaRPr lang="en-AU" i="1"/>
          </a:p>
        </p:txBody>
      </p:sp>
      <p:pic>
        <p:nvPicPr>
          <p:cNvPr id="17" name="Picture 16" descr="A graph with a line graph&#10;&#10;Description automatically generated">
            <a:extLst>
              <a:ext uri="{FF2B5EF4-FFF2-40B4-BE49-F238E27FC236}">
                <a16:creationId xmlns:a16="http://schemas.microsoft.com/office/drawing/2014/main" id="{5B808C72-153B-2EE8-88DB-E64A024B1A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044" y="2252805"/>
            <a:ext cx="3904628" cy="2868706"/>
          </a:xfrm>
          <a:prstGeom prst="rect">
            <a:avLst/>
          </a:prstGeom>
        </p:spPr>
      </p:pic>
      <p:pic>
        <p:nvPicPr>
          <p:cNvPr id="25" name="Picture 24" descr="A graph of a graph showing the amount of loss of a person&#10;&#10;Description automatically generated with medium confidence">
            <a:extLst>
              <a:ext uri="{FF2B5EF4-FFF2-40B4-BE49-F238E27FC236}">
                <a16:creationId xmlns:a16="http://schemas.microsoft.com/office/drawing/2014/main" id="{319B01F2-C309-B154-5AAD-0D4201FF04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3266" y="2186645"/>
            <a:ext cx="4136297" cy="306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82627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13D8A70-50BD-472D-5505-A94FE03FFD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EBFBF25-456A-9D02-98D8-C79C11FA99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Event study approach – mass layoffs (PLIDA)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813AB23-C8B7-4194-0EEC-D3F4BD2F2204}"/>
                  </a:ext>
                </a:extLst>
              </p:cNvPr>
              <p:cNvSpPr txBox="1"/>
              <p:nvPr/>
            </p:nvSpPr>
            <p:spPr>
              <a:xfrm>
                <a:off x="2875455" y="1964656"/>
                <a:ext cx="6697967" cy="8202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  <m:r>
                        <a:rPr lang="en-AU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≠−3)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b>
                            <m:sSubPr>
                              <m:ctrlPr>
                                <a:rPr lang="en-A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AU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AU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</m:oMath>
                  </m:oMathPara>
                </a14:m>
                <a:endParaRPr lang="en-AU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813AB23-C8B7-4194-0EEC-D3F4BD2F22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5455" y="1964656"/>
                <a:ext cx="6697967" cy="82022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3D0828D4-01EC-9FAC-D4AC-B77632D30AC7}"/>
              </a:ext>
            </a:extLst>
          </p:cNvPr>
          <p:cNvSpPr txBox="1"/>
          <p:nvPr/>
        </p:nvSpPr>
        <p:spPr>
          <a:xfrm>
            <a:off x="472631" y="4623270"/>
            <a:ext cx="108981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Here an individual's wage income in a given year is a function of time varying observable characteristics, </a:t>
            </a:r>
            <a:br>
              <a:rPr lang="en-US" dirty="0"/>
            </a:br>
            <a:r>
              <a:rPr lang="en-US" dirty="0"/>
              <a:t>time invariant characteristics, calendar time effects, and an idiosyncratic error term. </a:t>
            </a:r>
            <a:endParaRPr lang="en-A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DC1B56D-9A70-7FFB-31C1-C6162449BA69}"/>
                  </a:ext>
                </a:extLst>
              </p:cNvPr>
              <p:cNvSpPr txBox="1"/>
              <p:nvPr/>
            </p:nvSpPr>
            <p:spPr>
              <a:xfrm>
                <a:off x="472632" y="5477676"/>
                <a:ext cx="7855292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AU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AU" dirty="0"/>
                  <a:t> is our parameter of interest.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AU" dirty="0"/>
                  <a:t>For </a:t>
                </a:r>
                <a:r>
                  <a:rPr lang="en-AU" i="1" dirty="0"/>
                  <a:t>k &lt; 0</a:t>
                </a:r>
                <a:r>
                  <a:rPr lang="en-AU" dirty="0"/>
                  <a:t> we will want to see coefficient values close to zero.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AU" dirty="0"/>
                  <a:t>For </a:t>
                </a:r>
                <a:r>
                  <a:rPr lang="en-AU" i="1" dirty="0"/>
                  <a:t>k &gt;= 1</a:t>
                </a:r>
                <a:r>
                  <a:rPr lang="en-AU" dirty="0"/>
                  <a:t> we have as estimate of the wage scar </a:t>
                </a:r>
                <a:r>
                  <a:rPr lang="en-AU" i="1" dirty="0"/>
                  <a:t>k</a:t>
                </a:r>
                <a:r>
                  <a:rPr lang="en-AU" dirty="0"/>
                  <a:t> periods in the future.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DC1B56D-9A70-7FFB-31C1-C6162449BA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632" y="5477676"/>
                <a:ext cx="7855292" cy="923330"/>
              </a:xfrm>
              <a:prstGeom prst="rect">
                <a:avLst/>
              </a:prstGeom>
              <a:blipFill>
                <a:blip r:embed="rId3"/>
                <a:stretch>
                  <a:fillRect l="-543" t="-3974" r="-776" b="-9934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ACFEF132-E7E4-8F7E-45EE-B907476B84F9}"/>
              </a:ext>
            </a:extLst>
          </p:cNvPr>
          <p:cNvSpPr txBox="1"/>
          <p:nvPr/>
        </p:nvSpPr>
        <p:spPr>
          <a:xfrm>
            <a:off x="472632" y="1041326"/>
            <a:ext cx="118108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base event studies (unless a TWFE approach is listed) use a Sun and Abraham (2020) interaction-weighted</a:t>
            </a:r>
            <a:br>
              <a:rPr lang="en-US" dirty="0"/>
            </a:br>
            <a:r>
              <a:rPr lang="en-US" dirty="0"/>
              <a:t>event study approach. The general specification is similar, with everything estimated at the </a:t>
            </a:r>
            <a:r>
              <a:rPr lang="en-US" dirty="0" err="1"/>
              <a:t>individual:cohort</a:t>
            </a:r>
            <a:r>
              <a:rPr lang="en-US" dirty="0"/>
              <a:t> level </a:t>
            </a:r>
            <a:br>
              <a:rPr lang="en-US" dirty="0"/>
            </a:br>
            <a:r>
              <a:rPr lang="en-US" dirty="0"/>
              <a:t>rather than individual level.</a:t>
            </a:r>
            <a:endParaRPr lang="en-A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CF1F85-B64C-7770-94E7-540B8BC4C146}"/>
              </a:ext>
            </a:extLst>
          </p:cNvPr>
          <p:cNvSpPr txBox="1"/>
          <p:nvPr/>
        </p:nvSpPr>
        <p:spPr>
          <a:xfrm>
            <a:off x="472632" y="2976215"/>
            <a:ext cx="110709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Control units are matched individuals who are either never treated or not yet treated. Both treatment and</a:t>
            </a:r>
          </a:p>
          <a:p>
            <a:r>
              <a:rPr lang="en-US" dirty="0"/>
              <a:t>control individuals require six years of tenure and to be in a firm of sufficient size (to trigger a mass layoff)</a:t>
            </a:r>
            <a:endParaRPr lang="en-A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329E63-FF3A-9B01-1A1D-DF399FE5EA0A}"/>
              </a:ext>
            </a:extLst>
          </p:cNvPr>
          <p:cNvSpPr txBox="1"/>
          <p:nvPr/>
        </p:nvSpPr>
        <p:spPr>
          <a:xfrm>
            <a:off x="472631" y="3798329"/>
            <a:ext cx="112326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Mass layoff is defined as a situation where a firm loses at least 30% of its staff in a given year, and does not</a:t>
            </a:r>
            <a:br>
              <a:rPr lang="en-US" dirty="0"/>
            </a:br>
            <a:r>
              <a:rPr lang="en-US" dirty="0"/>
              <a:t>rehire in the following year.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708954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2988F7A-D930-3A72-0682-52D5C44E5EE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F745A96-1901-6841-AE7A-A81F80B92E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Outcome of group assignment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85D978-77CA-5C1C-FEE1-65C0F362C718}"/>
              </a:ext>
            </a:extLst>
          </p:cNvPr>
          <p:cNvSpPr txBox="1"/>
          <p:nvPr/>
        </p:nvSpPr>
        <p:spPr>
          <a:xfrm>
            <a:off x="698643" y="5876818"/>
            <a:ext cx="9075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In the coming slides we will outline how the treatment and control groups are assigned.</a:t>
            </a:r>
            <a:endParaRPr lang="en-AU"/>
          </a:p>
        </p:txBody>
      </p:sp>
      <p:pic>
        <p:nvPicPr>
          <p:cNvPr id="11" name="Picture 10" descr="A graph of a graph showing a number of groups&#10;&#10;Description automatically generated with medium confidence">
            <a:extLst>
              <a:ext uri="{FF2B5EF4-FFF2-40B4-BE49-F238E27FC236}">
                <a16:creationId xmlns:a16="http://schemas.microsoft.com/office/drawing/2014/main" id="{AED52A86-343A-D1EB-71DF-F2764A4DC6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3809" y="1162050"/>
            <a:ext cx="5600700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3954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3CDE083-FFA8-4589-595C-6EB6130AB0C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44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3335573-4A5E-312C-F46E-2C79F666C5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Group-time treatment effects – wage scars</a:t>
            </a:r>
            <a:endParaRPr lang="en-AU"/>
          </a:p>
        </p:txBody>
      </p:sp>
      <p:pic>
        <p:nvPicPr>
          <p:cNvPr id="8" name="Picture 7" descr="A graph of a group of patients&#10;&#10;Description automatically generated with medium confidence">
            <a:extLst>
              <a:ext uri="{FF2B5EF4-FFF2-40B4-BE49-F238E27FC236}">
                <a16:creationId xmlns:a16="http://schemas.microsoft.com/office/drawing/2014/main" id="{9C64F143-67BE-160D-44E5-6C01ED5CC7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474" y="1280818"/>
            <a:ext cx="6153150" cy="4591050"/>
          </a:xfrm>
          <a:prstGeom prst="rect">
            <a:avLst/>
          </a:prstGeom>
        </p:spPr>
      </p:pic>
      <p:pic>
        <p:nvPicPr>
          <p:cNvPr id="10" name="Picture 9" descr="A graph of a group of patients&#10;&#10;Description automatically generated with medium confidence">
            <a:extLst>
              <a:ext uri="{FF2B5EF4-FFF2-40B4-BE49-F238E27FC236}">
                <a16:creationId xmlns:a16="http://schemas.microsoft.com/office/drawing/2014/main" id="{D1FC403C-D8B4-11A6-7445-B62A48C269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74" y="1280818"/>
            <a:ext cx="6153149" cy="4591049"/>
          </a:xfrm>
          <a:prstGeom prst="rect">
            <a:avLst/>
          </a:prstGeom>
        </p:spPr>
      </p:pic>
      <p:pic>
        <p:nvPicPr>
          <p:cNvPr id="15" name="Picture 14" descr="A graph of a patient's health&#10;&#10;Description automatically generated with medium confidence">
            <a:extLst>
              <a:ext uri="{FF2B5EF4-FFF2-40B4-BE49-F238E27FC236}">
                <a16:creationId xmlns:a16="http://schemas.microsoft.com/office/drawing/2014/main" id="{23801B57-F185-7FB9-2579-39B0FF46C8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2575" y="1280817"/>
            <a:ext cx="6153150" cy="4591050"/>
          </a:xfrm>
          <a:prstGeom prst="rect">
            <a:avLst/>
          </a:prstGeom>
        </p:spPr>
      </p:pic>
      <p:pic>
        <p:nvPicPr>
          <p:cNvPr id="17" name="Picture 16" descr="A graph of a patient's health&#10;&#10;Description automatically generated">
            <a:extLst>
              <a:ext uri="{FF2B5EF4-FFF2-40B4-BE49-F238E27FC236}">
                <a16:creationId xmlns:a16="http://schemas.microsoft.com/office/drawing/2014/main" id="{D54DAD86-BCA4-B278-B4A1-F553E42909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4604" y="1071267"/>
            <a:ext cx="6201320" cy="4838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701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3CDE083-FFA8-4589-595C-6EB6130AB0C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45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3335573-4A5E-312C-F46E-2C79F666C5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Heterogeneity – Industry results</a:t>
            </a:r>
            <a:endParaRPr lang="en-A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7A19EC-0E23-282C-A9EC-D5CFDDA0BFD3}"/>
              </a:ext>
            </a:extLst>
          </p:cNvPr>
          <p:cNvSpPr txBox="1"/>
          <p:nvPr/>
        </p:nvSpPr>
        <p:spPr>
          <a:xfrm>
            <a:off x="462337" y="1280818"/>
            <a:ext cx="5542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At this stage we only have high level industry results</a:t>
            </a:r>
            <a:endParaRPr lang="en-A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7999D4-FCB0-75EB-D030-9442A26F4C87}"/>
              </a:ext>
            </a:extLst>
          </p:cNvPr>
          <p:cNvSpPr txBox="1"/>
          <p:nvPr/>
        </p:nvSpPr>
        <p:spPr>
          <a:xfrm>
            <a:off x="462337" y="5538727"/>
            <a:ext cx="107141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Primary industries (agriculture, mining) have a larger scars (as in Dwyer et al (2023) and IFS (2023)). </a:t>
            </a:r>
          </a:p>
          <a:p>
            <a:r>
              <a:rPr lang="en-US" dirty="0"/>
              <a:t>However, the trajectory by broad industry is similar.</a:t>
            </a:r>
            <a:endParaRPr lang="en-AU" dirty="0"/>
          </a:p>
        </p:txBody>
      </p:sp>
      <p:pic>
        <p:nvPicPr>
          <p:cNvPr id="7" name="Picture 6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FC14F99C-7DBB-3674-47DD-4981E472A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5215" y="1855846"/>
            <a:ext cx="4288788" cy="3515639"/>
          </a:xfrm>
          <a:prstGeom prst="rect">
            <a:avLst/>
          </a:prstGeom>
        </p:spPr>
      </p:pic>
      <p:pic>
        <p:nvPicPr>
          <p:cNvPr id="16" name="Picture 15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9D601075-35A1-9FBC-8C90-52DDCE5CC3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17" y="1855845"/>
            <a:ext cx="4398289" cy="3515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76889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3CDE083-FFA8-4589-595C-6EB6130AB0C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46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3335573-4A5E-312C-F46E-2C79F666C5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Heterogeneity – Industry mobility</a:t>
            </a:r>
            <a:endParaRPr lang="en-A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7999D4-FCB0-75EB-D030-9442A26F4C87}"/>
              </a:ext>
            </a:extLst>
          </p:cNvPr>
          <p:cNvSpPr txBox="1"/>
          <p:nvPr/>
        </p:nvSpPr>
        <p:spPr>
          <a:xfrm>
            <a:off x="370417" y="5152695"/>
            <a:ext cx="1016220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Employment shares similar across industry groups (except primary which is much lower).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Long-tenure assumptions limit treated number from sales, expand numbers from public service 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AU" dirty="0"/>
              <a:t>Larger scaring occurs in sectors where more individuals transition to another sector.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10A859-EA82-C69E-8A33-45B4252D5F16}"/>
              </a:ext>
            </a:extLst>
          </p:cNvPr>
          <p:cNvSpPr txBox="1"/>
          <p:nvPr/>
        </p:nvSpPr>
        <p:spPr>
          <a:xfrm>
            <a:off x="1615165" y="1197592"/>
            <a:ext cx="8802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Y-axis reflects industry prior to mass layoff, </a:t>
            </a:r>
            <a:r>
              <a:rPr lang="en-US" i="1" dirty="0" err="1"/>
              <a:t>colour</a:t>
            </a:r>
            <a:r>
              <a:rPr lang="en-US" i="1" dirty="0"/>
              <a:t> represents transition 5 years later.</a:t>
            </a:r>
            <a:endParaRPr lang="en-AU" i="1" dirty="0"/>
          </a:p>
        </p:txBody>
      </p:sp>
      <p:pic>
        <p:nvPicPr>
          <p:cNvPr id="8" name="Picture 7" descr="A graph of different colored squares&#10;&#10;Description automatically generated">
            <a:extLst>
              <a:ext uri="{FF2B5EF4-FFF2-40B4-BE49-F238E27FC236}">
                <a16:creationId xmlns:a16="http://schemas.microsoft.com/office/drawing/2014/main" id="{7371E449-1F9A-3FAD-F46E-F34D9CAA5C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005" y="1723184"/>
            <a:ext cx="5413067" cy="3115434"/>
          </a:xfrm>
          <a:prstGeom prst="rect">
            <a:avLst/>
          </a:prstGeom>
        </p:spPr>
      </p:pic>
      <p:pic>
        <p:nvPicPr>
          <p:cNvPr id="12" name="Picture 11" descr="A graph with numbers and text&#10;&#10;Description automatically generated with medium confidence">
            <a:extLst>
              <a:ext uri="{FF2B5EF4-FFF2-40B4-BE49-F238E27FC236}">
                <a16:creationId xmlns:a16="http://schemas.microsoft.com/office/drawing/2014/main" id="{4D0D8DB2-7FAE-9105-6F7F-EC6952F412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8072" y="1754694"/>
            <a:ext cx="5017943" cy="2924125"/>
          </a:xfrm>
          <a:prstGeom prst="rect">
            <a:avLst/>
          </a:prstGeom>
        </p:spPr>
      </p:pic>
      <p:pic>
        <p:nvPicPr>
          <p:cNvPr id="15" name="Picture 14" descr="A graph of blue squares&#10;&#10;Description automatically generated">
            <a:extLst>
              <a:ext uri="{FF2B5EF4-FFF2-40B4-BE49-F238E27FC236}">
                <a16:creationId xmlns:a16="http://schemas.microsoft.com/office/drawing/2014/main" id="{258195B1-CF4B-2D31-E9C8-FA40F7A8A1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636" y="1594895"/>
            <a:ext cx="4646311" cy="3583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957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3CDE083-FFA8-4589-595C-6EB6130AB0C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47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3335573-4A5E-312C-F46E-2C79F666C5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Heterogeneity – Income bins</a:t>
            </a:r>
            <a:endParaRPr lang="en-A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AD4778-A9CC-0EBB-EC9A-6B1500731859}"/>
              </a:ext>
            </a:extLst>
          </p:cNvPr>
          <p:cNvSpPr txBox="1"/>
          <p:nvPr/>
        </p:nvSpPr>
        <p:spPr>
          <a:xfrm>
            <a:off x="413671" y="5147261"/>
            <a:ext cx="7611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Top and bottom quantile experiences the largest proportional scarring.</a:t>
            </a:r>
            <a:endParaRPr lang="en-A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2B2A33-9116-3BB8-81E6-FAC3713EA8C5}"/>
              </a:ext>
            </a:extLst>
          </p:cNvPr>
          <p:cNvSpPr txBox="1"/>
          <p:nvPr/>
        </p:nvSpPr>
        <p:spPr>
          <a:xfrm>
            <a:off x="413671" y="5855578"/>
            <a:ext cx="8424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Differs from US results of similar distributional scarring (Rose &amp; </a:t>
            </a:r>
            <a:r>
              <a:rPr lang="en-NZ" dirty="0"/>
              <a:t>Shem-Tov 2023).</a:t>
            </a:r>
            <a:endParaRPr lang="en-AU" dirty="0"/>
          </a:p>
        </p:txBody>
      </p:sp>
      <p:pic>
        <p:nvPicPr>
          <p:cNvPr id="12" name="Picture 11" descr="A graph of a graph showing the amount of a number of people&#10;&#10;Description automatically generated with medium confidence">
            <a:extLst>
              <a:ext uri="{FF2B5EF4-FFF2-40B4-BE49-F238E27FC236}">
                <a16:creationId xmlns:a16="http://schemas.microsoft.com/office/drawing/2014/main" id="{D7032F44-020E-9642-AB06-62689914D8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526" y="1137682"/>
            <a:ext cx="5695313" cy="3773365"/>
          </a:xfrm>
          <a:prstGeom prst="rect">
            <a:avLst/>
          </a:prstGeom>
        </p:spPr>
      </p:pic>
      <p:pic>
        <p:nvPicPr>
          <p:cNvPr id="16" name="Picture 15" descr="A graph of a graph showing the amount of a scar that has been stacked&#10;&#10;Description automatically generated with medium confidence">
            <a:extLst>
              <a:ext uri="{FF2B5EF4-FFF2-40B4-BE49-F238E27FC236}">
                <a16:creationId xmlns:a16="http://schemas.microsoft.com/office/drawing/2014/main" id="{11ABF242-1F1C-E09C-92A8-06920F0744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1440" y="1133817"/>
            <a:ext cx="5695313" cy="3861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7171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A2796F-FA20-78CD-BFB9-9AB457F4BF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88D6730-1415-EBB3-F95D-6C7141050F4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CA24AA6-4A25-773D-A69B-52B8D8D5E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  <a:endParaRPr lang="en-AU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BCA41D1-DA23-B83C-B83B-2B07EF4BE3B0}"/>
              </a:ext>
            </a:extLst>
          </p:cNvPr>
          <p:cNvGrpSpPr/>
          <p:nvPr/>
        </p:nvGrpSpPr>
        <p:grpSpPr>
          <a:xfrm>
            <a:off x="598811" y="2913452"/>
            <a:ext cx="10178292" cy="3364327"/>
            <a:chOff x="598812" y="3340823"/>
            <a:chExt cx="10178292" cy="3364327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5F22D7D-E949-32BB-ABA4-162E07FF8855}"/>
                </a:ext>
              </a:extLst>
            </p:cNvPr>
            <p:cNvSpPr txBox="1"/>
            <p:nvPr/>
          </p:nvSpPr>
          <p:spPr>
            <a:xfrm flipH="1">
              <a:off x="598813" y="4209894"/>
              <a:ext cx="85537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Results</a:t>
              </a:r>
              <a:endParaRPr lang="en-AU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7A269BF-3079-733D-BDB2-3E83F00FC432}"/>
                </a:ext>
              </a:extLst>
            </p:cNvPr>
            <p:cNvSpPr txBox="1"/>
            <p:nvPr/>
          </p:nvSpPr>
          <p:spPr>
            <a:xfrm flipH="1">
              <a:off x="778313" y="4673825"/>
              <a:ext cx="9998791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Expenditure declines persistently – by about 10% - following the experience of job loss.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Elevated job loss expectations explain part of the initial decline.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Voluntarily displaced individuals, and individuals who don’t take up benefits, experience smaller declines.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Work related expenses appear to explain most of the initial decline in expenditure for non-recipients.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AU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CA7F21D-5F05-0E51-6F90-7AB47AB516CE}"/>
                </a:ext>
              </a:extLst>
            </p:cNvPr>
            <p:cNvSpPr txBox="1"/>
            <p:nvPr/>
          </p:nvSpPr>
          <p:spPr>
            <a:xfrm flipH="1">
              <a:off x="598812" y="3340823"/>
              <a:ext cx="952696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i="1" dirty="0"/>
                <a:t>Answer</a:t>
              </a:r>
              <a:r>
                <a:rPr lang="en-US" i="1" dirty="0"/>
                <a:t>: Benefit targeting looks effective at reducing fiscal costs while targeting those who need the additional insurance – especially among those who are in a relationship.</a:t>
              </a:r>
              <a:endParaRPr lang="en-AU" i="1" dirty="0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A756EFB6-B854-928D-F351-FFE30C59EF68}"/>
              </a:ext>
            </a:extLst>
          </p:cNvPr>
          <p:cNvSpPr txBox="1"/>
          <p:nvPr/>
        </p:nvSpPr>
        <p:spPr>
          <a:xfrm flipH="1">
            <a:off x="598813" y="1061114"/>
            <a:ext cx="8553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Methods</a:t>
            </a:r>
            <a:endParaRPr lang="en-A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15ECE0-16DB-A995-DA92-0B7E98CA917B}"/>
              </a:ext>
            </a:extLst>
          </p:cNvPr>
          <p:cNvSpPr txBox="1"/>
          <p:nvPr/>
        </p:nvSpPr>
        <p:spPr>
          <a:xfrm flipH="1">
            <a:off x="778312" y="1478195"/>
            <a:ext cx="999879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Expenditure</a:t>
            </a:r>
            <a:r>
              <a:rPr lang="en-US" dirty="0"/>
              <a:t> </a:t>
            </a:r>
            <a:r>
              <a:rPr lang="en-US" b="1" dirty="0"/>
              <a:t>scars</a:t>
            </a:r>
            <a:r>
              <a:rPr lang="en-US" dirty="0"/>
              <a:t>: </a:t>
            </a:r>
            <a:r>
              <a:rPr lang="en-US" dirty="0">
                <a:solidFill>
                  <a:srgbClr val="00B050"/>
                </a:solidFill>
              </a:rPr>
              <a:t>Event study</a:t>
            </a:r>
            <a:r>
              <a:rPr lang="en-US" dirty="0"/>
              <a:t> estimate of the dynamic path of expenditure for those who lose their job, relative to those who don’t.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Separating final and intermediate consumption</a:t>
            </a:r>
            <a:r>
              <a:rPr lang="en-US" dirty="0"/>
              <a:t>: </a:t>
            </a:r>
            <a:r>
              <a:rPr lang="en-US" dirty="0">
                <a:solidFill>
                  <a:srgbClr val="00B050"/>
                </a:solidFill>
              </a:rPr>
              <a:t>Instrumental variable approach</a:t>
            </a:r>
            <a:r>
              <a:rPr lang="en-US" dirty="0"/>
              <a:t> to estimate the expenditure decline due to working from home.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312791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B7AF907-8A14-E228-78C5-14BFBCDD513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Measuring a consumption scar?</a:t>
            </a:r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3112741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45F921-F142-4E95-A802-C4EBABE673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6A8ADCA-3545-CABA-9F0D-69B55D1287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7BEFA64-5E4A-F41E-1DEB-725BE4ADE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</a:t>
            </a:r>
            <a:endParaRPr lang="en-A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70DA15-EB03-95DF-6C97-DCBAB971837E}"/>
              </a:ext>
            </a:extLst>
          </p:cNvPr>
          <p:cNvSpPr txBox="1"/>
          <p:nvPr/>
        </p:nvSpPr>
        <p:spPr>
          <a:xfrm flipH="1">
            <a:off x="598813" y="1774160"/>
            <a:ext cx="8553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Statistics</a:t>
            </a:r>
            <a:endParaRPr lang="en-A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1F1037-FD3C-4BCB-CEB8-25D06CE72EF0}"/>
              </a:ext>
            </a:extLst>
          </p:cNvPr>
          <p:cNvSpPr txBox="1"/>
          <p:nvPr/>
        </p:nvSpPr>
        <p:spPr>
          <a:xfrm flipH="1">
            <a:off x="760384" y="2235825"/>
            <a:ext cx="9998791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Uses data between 2005 and 2019.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Focused on individuals aged between 25 and 54.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Expenditure is non-durable spending, </a:t>
            </a:r>
            <a:r>
              <a:rPr lang="en-US" dirty="0" err="1"/>
              <a:t>annualised</a:t>
            </a:r>
            <a:r>
              <a:rPr lang="en-US" dirty="0"/>
              <a:t>.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Job loss</a:t>
            </a:r>
            <a:r>
              <a:rPr lang="en-US" dirty="0"/>
              <a:t> defined as a transition from employment to unemployment (not NILF) for the </a:t>
            </a:r>
            <a:r>
              <a:rPr lang="en-US" b="1" dirty="0"/>
              <a:t>head of the household</a:t>
            </a:r>
            <a:r>
              <a:rPr lang="en-US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636 treated individuals.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When comparing benefit recipients to non-recipients.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dirty="0"/>
              <a:t>Recipients:  Those who receive JSP/NSA in the year of first job loss – 178 individuals.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dirty="0"/>
              <a:t>Non-recipients:  Those who do not receive any first income support payment (includes DSP) – 434 individuals.</a:t>
            </a:r>
            <a:endParaRPr lang="en-AU" dirty="0">
              <a:solidFill>
                <a:srgbClr val="FF000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A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Main estimates use an unbalanced panel.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dirty="0"/>
              <a:t>A panel balanced for the 9 years around event time gives similar results (</a:t>
            </a:r>
            <a:r>
              <a:rPr lang="en-AU" dirty="0">
                <a:hlinkClick r:id="rId2" action="ppaction://hlinksldjump"/>
              </a:rPr>
              <a:t>Appendix</a:t>
            </a:r>
            <a:r>
              <a:rPr lang="en-AU" dirty="0"/>
              <a:t>).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2694955-182E-751A-B318-CB59FF3DFD53}"/>
              </a:ext>
            </a:extLst>
          </p:cNvPr>
          <p:cNvSpPr txBox="1"/>
          <p:nvPr/>
        </p:nvSpPr>
        <p:spPr>
          <a:xfrm flipH="1">
            <a:off x="598813" y="1035496"/>
            <a:ext cx="8553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Estimates use the Household, Income and Labour Dynamics in Australia (HILDA) survey.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9033433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982994-9224-09C2-7F87-93ECA8FF6F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7682111-9AA6-444F-FE0C-AF016CBC991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9A00600-9B15-0BAC-98FE-332C3C13C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</a:t>
            </a:r>
            <a:endParaRPr lang="en-AU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BE1726-E04C-008E-2272-A775EFC59822}"/>
              </a:ext>
            </a:extLst>
          </p:cNvPr>
          <p:cNvSpPr txBox="1"/>
          <p:nvPr/>
        </p:nvSpPr>
        <p:spPr>
          <a:xfrm flipH="1">
            <a:off x="598813" y="1035496"/>
            <a:ext cx="8553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Estimates use the Household, Income and Labour Dynamics in Australia (HILDA) survey.</a:t>
            </a:r>
            <a:endParaRPr lang="en-AU" dirty="0"/>
          </a:p>
        </p:txBody>
      </p:sp>
      <p:pic>
        <p:nvPicPr>
          <p:cNvPr id="7" name="Picture 6" descr="A graph of a graph with blue lines&#10;&#10;Description automatically generated with medium confidence">
            <a:extLst>
              <a:ext uri="{FF2B5EF4-FFF2-40B4-BE49-F238E27FC236}">
                <a16:creationId xmlns:a16="http://schemas.microsoft.com/office/drawing/2014/main" id="{438E566F-BF8F-CE92-C0C5-434C82D77F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4037" y="2048679"/>
            <a:ext cx="5600700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8326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3020C4-FEA2-2479-7DE9-CD0ED551DC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E45CCAE-926C-013A-D76E-B99ABA377F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44920FC-53F9-F1B1-F185-F501248B4B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317" y="232663"/>
            <a:ext cx="11459365" cy="700597"/>
          </a:xfrm>
        </p:spPr>
        <p:txBody>
          <a:bodyPr/>
          <a:lstStyle/>
          <a:p>
            <a:r>
              <a:rPr lang="en-US" dirty="0"/>
              <a:t>Approach</a:t>
            </a:r>
            <a:endParaRPr lang="en-AU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2B7F913-2011-0C9D-DC12-0EF58212E907}"/>
              </a:ext>
            </a:extLst>
          </p:cNvPr>
          <p:cNvSpPr txBox="1"/>
          <p:nvPr/>
        </p:nvSpPr>
        <p:spPr>
          <a:xfrm flipH="1">
            <a:off x="598813" y="637627"/>
            <a:ext cx="8553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Staggered Event Study (a la Sun and Abraham 2021)</a:t>
            </a:r>
            <a:endParaRPr lang="en-A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EB36F35-F0C7-8B21-3A46-976D6C8B3818}"/>
                  </a:ext>
                </a:extLst>
              </p:cNvPr>
              <p:cNvSpPr txBox="1"/>
              <p:nvPr/>
            </p:nvSpPr>
            <p:spPr>
              <a:xfrm>
                <a:off x="1959899" y="1115693"/>
                <a:ext cx="6697967" cy="8202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  <m:r>
                        <a:rPr lang="en-AU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 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≠−1)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=5</m:t>
                          </m:r>
                        </m:sup>
                        <m:e>
                          <m:sSub>
                            <m:sSubPr>
                              <m:ctrlPr>
                                <a:rPr lang="en-A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AU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AU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</m:oMath>
                  </m:oMathPara>
                </a14:m>
                <a:endParaRPr lang="en-AU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EB36F35-F0C7-8B21-3A46-976D6C8B38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9899" y="1115693"/>
                <a:ext cx="6697967" cy="82022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248D5F3-99E0-12D9-B3B3-9604FD7DCDDD}"/>
                  </a:ext>
                </a:extLst>
              </p:cNvPr>
              <p:cNvSpPr txBox="1"/>
              <p:nvPr/>
            </p:nvSpPr>
            <p:spPr>
              <a:xfrm>
                <a:off x="299111" y="2101022"/>
                <a:ext cx="11209287" cy="45243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AU" dirty="0"/>
                  <a:t>reflects the log consumption of individual </a:t>
                </a:r>
                <a:r>
                  <a:rPr lang="en-AU" i="1" dirty="0" err="1"/>
                  <a:t>i</a:t>
                </a:r>
                <a:r>
                  <a:rPr lang="en-AU" i="1" dirty="0"/>
                  <a:t> </a:t>
                </a:r>
                <a:r>
                  <a:rPr lang="en-AU" dirty="0"/>
                  <a:t>at time </a:t>
                </a:r>
                <a:r>
                  <a:rPr lang="en-AU" i="1" dirty="0"/>
                  <a:t>t</a:t>
                </a:r>
                <a:r>
                  <a:rPr lang="en-AU" dirty="0"/>
                  <a:t>.</a:t>
                </a:r>
                <a:br>
                  <a:rPr lang="en-AU" dirty="0"/>
                </a:br>
                <a:endParaRPr lang="en-AU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AU" dirty="0"/>
                  <a:t> are individual and time fixed effects, while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𝑖𝑡</m:t>
                        </m:r>
                      </m:sub>
                    </m:sSub>
                  </m:oMath>
                </a14:m>
                <a:r>
                  <a:rPr lang="en-AU" dirty="0"/>
                  <a:t> is an idiosyncratic error term.</a:t>
                </a:r>
                <a:br>
                  <a:rPr lang="en-AU" dirty="0"/>
                </a:br>
                <a:endParaRPr lang="en-AU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𝑖𝑡</m:t>
                        </m:r>
                      </m:sub>
                    </m:sSub>
                  </m:oMath>
                </a14:m>
                <a:r>
                  <a:rPr lang="en-AU" dirty="0"/>
                  <a:t> are a set of time varying individual characteristics: age squared, square root of number of persons </a:t>
                </a:r>
                <a:br>
                  <a:rPr lang="en-AU" dirty="0"/>
                </a:br>
                <a:r>
                  <a:rPr lang="en-AU" dirty="0"/>
                  <a:t>in household, duration of unemployment, other (non-first tier) transfers, number of children, relationship,</a:t>
                </a:r>
                <a:br>
                  <a:rPr lang="en-AU" dirty="0"/>
                </a:br>
                <a:r>
                  <a:rPr lang="en-AU" dirty="0"/>
                  <a:t>real personal income.</a:t>
                </a:r>
                <a:br>
                  <a:rPr lang="en-AU" dirty="0"/>
                </a:br>
                <a:endParaRPr lang="en-AU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AU" dirty="0"/>
                  <a:t> is an indicator variable that takes a value of 1 if the </a:t>
                </a:r>
                <a:r>
                  <a:rPr lang="en-AU" i="1" dirty="0" err="1"/>
                  <a:t>gth</a:t>
                </a:r>
                <a:r>
                  <a:rPr lang="en-AU" dirty="0"/>
                  <a:t> cohort is </a:t>
                </a:r>
                <a:r>
                  <a:rPr lang="en-AU" i="1" dirty="0"/>
                  <a:t>k</a:t>
                </a:r>
                <a:r>
                  <a:rPr lang="en-AU" dirty="0"/>
                  <a:t> periods away from</a:t>
                </a:r>
                <a:br>
                  <a:rPr lang="en-AU" dirty="0"/>
                </a:br>
                <a:r>
                  <a:rPr lang="en-AU" dirty="0"/>
                  <a:t>treatment.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AU" dirty="0"/>
                  <a:t> is an indicator that takes a value of 1 is if this is a treated individual.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AU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AU" dirty="0"/>
                  <a:t>This is estimated using an interaction weighted estimator. 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AU" dirty="0"/>
                  <a:t>An effect is estimated for each cohort (year of treatment), which are then aggregated up based</a:t>
                </a:r>
                <a:br>
                  <a:rPr lang="en-AU" dirty="0"/>
                </a:br>
                <a:r>
                  <a:rPr lang="en-AU" dirty="0"/>
                  <a:t>on the cohort size. 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AU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AU" dirty="0"/>
                  <a:t>Use </a:t>
                </a:r>
                <a:r>
                  <a:rPr lang="en-AU" dirty="0" err="1"/>
                  <a:t>sunab</a:t>
                </a:r>
                <a:r>
                  <a:rPr lang="en-AU" dirty="0"/>
                  <a:t> function in R, so control group is made up of both never and not-yet treated.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248D5F3-99E0-12D9-B3B3-9604FD7DCD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111" y="2101022"/>
                <a:ext cx="11209287" cy="4524315"/>
              </a:xfrm>
              <a:prstGeom prst="rect">
                <a:avLst/>
              </a:prstGeom>
              <a:blipFill>
                <a:blip r:embed="rId3"/>
                <a:stretch>
                  <a:fillRect l="-326" t="-809" b="-1213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9230410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PRESENTATIONDONOTDELETE" val="&lt;?xml version=&quot;1.0&quot; encoding=&quot;UTF-16&quot; standalone=&quot;yes&quot;?&gt;&lt;root reqver=&quot;27037&quot;&gt;&lt;version val=&quot;32946&quot;/&gt;&lt;CPresentation id=&quot;1&quot;&gt;&lt;m_precDefaultNumber&gt;&lt;m_yearfmt&gt;&lt;begin val=&quot;0&quot;/&gt;&lt;end val=&quot;4&quot;/&gt;&lt;/m_yearfmt&gt;&lt;/m_precDefaultNumber&gt;&lt;m_precDefaultPercent&gt;&lt;m_yearfmt&gt;&lt;begin val=&quot;0&quot;/&gt;&lt;end val=&quot;4&quot;/&gt;&lt;/m_yearfmt&gt;&lt;/m_precDefaultPercent&gt;&lt;m_precDefaultDate&gt;&lt;m_yearfmt&gt;&lt;begin val=&quot;0&quot;/&gt;&lt;end val=&quot;4&quot;/&gt;&lt;/m_yearfmt&gt;&lt;/m_precDefaultDate&gt;&lt;m_precDefaultDay&gt;&lt;m_bNumberIsYear val=&quot;0&quot;/&gt;&lt;m_strFormatTime&gt;%#d&lt;/m_strFormatTime&gt;&lt;m_yearfmt&gt;&lt;begin val=&quot;0&quot;/&gt;&lt;end val=&quot;4&quot;/&gt;&lt;/m_yearfmt&gt;&lt;/m_precDefaultDay&gt;&lt;m_precDefaultWeek&gt;&lt;m_bNumberIsYear val=&quot;0&quot;/&gt;&lt;m_strFormatTime&gt;%4&lt;/m_strFormatTime&gt;&lt;m_yearfmt&gt;&lt;begin val=&quot;0&quot;/&gt;&lt;end val=&quot;4&quot;/&gt;&lt;/m_yearfmt&gt;&lt;/m_precDefaultWeek&gt;&lt;m_precDefaultMonth&gt;&lt;m_yearfmt&gt;&lt;begin val=&quot;0&quot;/&gt;&lt;end val=&quot;4&quot;/&gt;&lt;/m_yearfmt&gt;&lt;/m_precDefaultMonth&gt;&lt;m_precDefaultQuarter&gt;&lt;m_bNumberIsYear val=&quot;0&quot;/&gt;&lt;m_strFormatTime&gt;Q%5&lt;/m_strFormatTime&gt;&lt;m_yearfmt&gt;&lt;begin val=&quot;0&quot;/&gt;&lt;end val=&quot;4&quot;/&gt;&lt;/m_yearfmt&gt;&lt;/m_precDefaultQuarter&gt;&lt;m_precDefaultYear&gt;&lt;m_bNumberIsYear val=&quot;0&quot;/&gt;&lt;m_strFormatTime&gt;%Y&lt;/m_strFormatTime&gt;&lt;m_yearfmt&gt;&lt;begin val=&quot;0&quot;/&gt;&lt;end val=&quot;0&quot;/&gt;&lt;/m_yearfmt&gt;&lt;/m_precDefaultYear&gt;&lt;m_precDefaultFYDay&gt;&lt;m_yearfmt&gt;&lt;begin val=&quot;0&quot;/&gt;&lt;end val=&quot;4&quot;/&gt;&lt;/m_yearfmt&gt;&lt;/m_precDefaultFYDay&gt;&lt;m_precDefaultFYWeek&gt;&lt;m_yearfmt&gt;&lt;begin val=&quot;0&quot;/&gt;&lt;end val=&quot;4&quot;/&gt;&lt;/m_yearfmt&gt;&lt;/m_precDefaultFYWeek&gt;&lt;m_precDefaultFYMonth&gt;&lt;m_yearfmt&gt;&lt;begin val=&quot;0&quot;/&gt;&lt;end val=&quot;4&quot;/&gt;&lt;/m_yearfmt&gt;&lt;/m_precDefaultFYMonth&gt;&lt;m_precDefaultFYQuarter&gt;&lt;m_yearfmt&gt;&lt;begin val=&quot;0&quot;/&gt;&lt;end val=&quot;4&quot;/&gt;&lt;/m_yearfmt&gt;&lt;/m_precDefaultFYQuarter&gt;&lt;m_precDefaultFYYear&gt;&lt;m_yearfmt&gt;&lt;begin val=&quot;0&quot;/&gt;&lt;end val=&quot;4&quot;/&gt;&lt;/m_yearfmt&gt;&lt;/m_precDefaultFYYear&gt;&lt;m_mruColor&gt;&lt;m_vecMRU length=&quot;0&quot;/&gt;&lt;/m_mruColor&gt;&lt;/CPresentation&gt;&lt;/root&gt;"/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OJRKMSIZCicbhc4bAXGXQ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e61 slide master">
  <a:themeElements>
    <a:clrScheme name="e61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4F54"/>
      </a:accent1>
      <a:accent2>
        <a:srgbClr val="008080"/>
      </a:accent2>
      <a:accent3>
        <a:srgbClr val="33A7AB"/>
      </a:accent3>
      <a:accent4>
        <a:srgbClr val="FFA557"/>
      </a:accent4>
      <a:accent5>
        <a:srgbClr val="F88379"/>
      </a:accent5>
      <a:accent6>
        <a:srgbClr val="B40000"/>
      </a:accent6>
      <a:hlink>
        <a:srgbClr val="0563C1"/>
      </a:hlink>
      <a:folHlink>
        <a:srgbClr val="954F72"/>
      </a:folHlink>
    </a:clrScheme>
    <a:fontScheme name="Custom 2">
      <a:majorFont>
        <a:latin typeface="Proxima Nova Rg"/>
        <a:ea typeface=""/>
        <a:cs typeface=""/>
      </a:majorFont>
      <a:minorFont>
        <a:latin typeface="Proxima Nova Rg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2"/>
        </a:solidFill>
        <a:ln w="19050">
          <a:noFill/>
          <a:prstDash val="sysDot"/>
          <a:headEnd type="none" w="med" len="med"/>
          <a:tailEnd type="none" w="med" len="med"/>
        </a:ln>
      </a:spPr>
      <a:bodyPr rtlCol="0" anchor="ctr"/>
      <a:lstStyle>
        <a:defPPr algn="ctr">
          <a:defRPr b="1" dirty="0" smtClean="0">
            <a:solidFill>
              <a:schemeClr val="bg1"/>
            </a:solidFill>
            <a:latin typeface="Graphik" panose="020B0503030202060203" pitchFamily="34" charset="77"/>
          </a:defRPr>
        </a:defPPr>
      </a:lstStyle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spDef>
    <a:lnDef>
      <a:spPr>
        <a:ln w="19050">
          <a:solidFill>
            <a:schemeClr val="tx1"/>
          </a:solidFill>
          <a:prstDash val="solid"/>
          <a:headEnd type="none" w="med" len="med"/>
          <a:tailEnd type="none" w="med" len="med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e61 general template.potx" id="{90061909-20C7-47C0-9BA3-1FCA4037CBDA}" vid="{47FE1831-D1E7-41D2-8A16-5B5B5DBA35A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c17d282f-583c-4187-bacc-d7073644b746" xsi:nil="true"/>
    <lcf76f155ced4ddcb4097134ff3c332f xmlns="6c454ab8-65ae-4d3a-ba75-39d5f796b864">
      <Terms xmlns="http://schemas.microsoft.com/office/infopath/2007/PartnerControls"/>
    </lcf76f155ced4ddcb4097134ff3c332f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D427605B2E3184A8DD5351DD5A4E365" ma:contentTypeVersion="12" ma:contentTypeDescription="Create a new document." ma:contentTypeScope="" ma:versionID="4c9787c4a95524a945545efc953f5a50">
  <xsd:schema xmlns:xsd="http://www.w3.org/2001/XMLSchema" xmlns:xs="http://www.w3.org/2001/XMLSchema" xmlns:p="http://schemas.microsoft.com/office/2006/metadata/properties" xmlns:ns2="6c454ab8-65ae-4d3a-ba75-39d5f796b864" xmlns:ns3="c17d282f-583c-4187-bacc-d7073644b746" targetNamespace="http://schemas.microsoft.com/office/2006/metadata/properties" ma:root="true" ma:fieldsID="a0e91b7bdda02efb5b084bd52153b7ff" ns2:_="" ns3:_="">
    <xsd:import namespace="6c454ab8-65ae-4d3a-ba75-39d5f796b864"/>
    <xsd:import namespace="c17d282f-583c-4187-bacc-d7073644b74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c454ab8-65ae-4d3a-ba75-39d5f796b86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4" nillable="true" ma:taxonomy="true" ma:internalName="lcf76f155ced4ddcb4097134ff3c332f" ma:taxonomyFieldName="MediaServiceImageTags" ma:displayName="Image Tags" ma:readOnly="false" ma:fieldId="{5cf76f15-5ced-4ddc-b409-7134ff3c332f}" ma:taxonomyMulti="true" ma:sspId="8bce0e04-9c7f-4626-8cb4-29f8b9ace21f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SearchProperties" ma:index="19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17d282f-583c-4187-bacc-d7073644b746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5" nillable="true" ma:displayName="Taxonomy Catch All Column" ma:hidden="true" ma:list="{4aa90806-54a7-4bcd-88f4-acde02912f6c}" ma:internalName="TaxCatchAll" ma:showField="CatchAllData" ma:web="c17d282f-583c-4187-bacc-d7073644b74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E36B762-179B-48EA-90B2-E74079BA15DE}">
  <ds:schemaRefs>
    <ds:schemaRef ds:uri="http://www.w3.org/XML/1998/namespace"/>
    <ds:schemaRef ds:uri="http://schemas.microsoft.com/office/2006/documentManagement/types"/>
    <ds:schemaRef ds:uri="http://purl.org/dc/dcmitype/"/>
    <ds:schemaRef ds:uri="http://purl.org/dc/elements/1.1/"/>
    <ds:schemaRef ds:uri="6c454ab8-65ae-4d3a-ba75-39d5f796b864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c17d282f-583c-4187-bacc-d7073644b746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529E81E1-445C-4E91-8E35-C5BD736A3B7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1042647-F30F-4E3D-A70D-C55D43BF2E36}">
  <ds:schemaRefs>
    <ds:schemaRef ds:uri="6c454ab8-65ae-4d3a-ba75-39d5f796b864"/>
    <ds:schemaRef ds:uri="c17d282f-583c-4187-bacc-d7073644b746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e61 general template</Template>
  <TotalTime>5930</TotalTime>
  <Words>2777</Words>
  <Application>Microsoft Office PowerPoint</Application>
  <PresentationFormat>Widescreen</PresentationFormat>
  <Paragraphs>292</Paragraphs>
  <Slides>47</Slides>
  <Notes>3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6" baseType="lpstr">
      <vt:lpstr>Arial</vt:lpstr>
      <vt:lpstr>Calibri</vt:lpstr>
      <vt:lpstr>Cambria Math</vt:lpstr>
      <vt:lpstr>Graphik</vt:lpstr>
      <vt:lpstr>GT Sectra Fine</vt:lpstr>
      <vt:lpstr>Proxima Nova Rg</vt:lpstr>
      <vt:lpstr>System Font</vt:lpstr>
      <vt:lpstr>e61 slide master</vt:lpstr>
      <vt:lpstr>think-cell Slide</vt:lpstr>
      <vt:lpstr>Effectiveness of benefit targeting</vt:lpstr>
      <vt:lpstr>Motivation: Reforming social security into “unemployment insurance”</vt:lpstr>
      <vt:lpstr>Question for today</vt:lpstr>
      <vt:lpstr>Insurance and optimal benefits</vt:lpstr>
      <vt:lpstr>Summary</vt:lpstr>
      <vt:lpstr>PowerPoint Presentation</vt:lpstr>
      <vt:lpstr>Data</vt:lpstr>
      <vt:lpstr>Data</vt:lpstr>
      <vt:lpstr>Approach</vt:lpstr>
      <vt:lpstr>Approach</vt:lpstr>
      <vt:lpstr>Why would expenditure change after job loss?</vt:lpstr>
      <vt:lpstr>Expenditure Scar</vt:lpstr>
      <vt:lpstr>Type of unemployment scar</vt:lpstr>
      <vt:lpstr>PowerPoint Presentation</vt:lpstr>
      <vt:lpstr>Individuals, government, determine whether you receive income support</vt:lpstr>
      <vt:lpstr>Benefit type</vt:lpstr>
      <vt:lpstr>Benefit type: Partnership status</vt:lpstr>
      <vt:lpstr>PowerPoint Presentation</vt:lpstr>
      <vt:lpstr>Why would expenditure change after job loss?</vt:lpstr>
      <vt:lpstr>Non-recipients and the role of employment</vt:lpstr>
      <vt:lpstr>Work related expenses</vt:lpstr>
      <vt:lpstr>Work related expenses</vt:lpstr>
      <vt:lpstr>COVID Working from home</vt:lpstr>
      <vt:lpstr>First stage</vt:lpstr>
      <vt:lpstr>COVID Working from home</vt:lpstr>
      <vt:lpstr>COVID Working from home</vt:lpstr>
      <vt:lpstr>PowerPoint Presentation</vt:lpstr>
      <vt:lpstr>Key lessons</vt:lpstr>
      <vt:lpstr>PowerPoint Presentation</vt:lpstr>
      <vt:lpstr>Background information</vt:lpstr>
      <vt:lpstr>PowerPoint Presentation</vt:lpstr>
      <vt:lpstr>Not-yet treated</vt:lpstr>
      <vt:lpstr>Balanced panel</vt:lpstr>
      <vt:lpstr>PowerPoint Presentation</vt:lpstr>
      <vt:lpstr>Insurance and labour supply</vt:lpstr>
      <vt:lpstr>Do beneficiaries “bunch” at the abatement threshold?</vt:lpstr>
      <vt:lpstr>Extensive Margin: COVID Benefit Changes</vt:lpstr>
      <vt:lpstr>Extensive Margin: COVID Benefit Changes</vt:lpstr>
      <vt:lpstr>PowerPoint Presentation</vt:lpstr>
      <vt:lpstr>Income scarring from job loss (HILDA)</vt:lpstr>
      <vt:lpstr>Income scarring from job loss for non-benefit recipient (HILDA)</vt:lpstr>
      <vt:lpstr>Event study approach – mass layoffs (PLIDA)</vt:lpstr>
      <vt:lpstr>Outcome of group assignment</vt:lpstr>
      <vt:lpstr>Group-time treatment effects – wage scars</vt:lpstr>
      <vt:lpstr>Heterogeneity – Industry results</vt:lpstr>
      <vt:lpstr>Heterogeneity – Industry mobility</vt:lpstr>
      <vt:lpstr>Heterogeneity – Income bins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Matt Nolan</dc:creator>
  <cp:lastModifiedBy>Matt Nolan</cp:lastModifiedBy>
  <cp:revision>67</cp:revision>
  <dcterms:created xsi:type="dcterms:W3CDTF">2024-01-15T03:02:27Z</dcterms:created>
  <dcterms:modified xsi:type="dcterms:W3CDTF">2024-11-20T05:28:50Z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0x010100CD427605B2E3184A8DD5351DD5A4E365</vt:lpwstr>
  </property>
  <property fmtid="{D5CDD505-2E9C-101B-9397-08002B2CF9AE}" pid="3" name="MediaServiceImageTags">
    <vt:lpwstr/>
  </property>
</Properties>
</file>